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</p:sldIdLst>
  <p:sldSz cx="40233600" cy="40233600"/>
  <p:notesSz cx="7004050" cy="92837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3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3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3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3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3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sz="3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sz="3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sz="3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sz="3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2672">
          <p15:clr>
            <a:srgbClr val="A4A3A4"/>
          </p15:clr>
        </p15:guide>
        <p15:guide id="2" pos="12672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 horzBarState="maximized">
    <p:restoredLeft sz="15620" autoAdjust="0"/>
    <p:restoredTop sz="94679" autoAdjust="0"/>
  </p:normalViewPr>
  <p:slideViewPr>
    <p:cSldViewPr>
      <p:cViewPr>
        <p:scale>
          <a:sx n="42" d="100"/>
          <a:sy n="42" d="100"/>
        </p:scale>
        <p:origin x="456" y="-136"/>
      </p:cViewPr>
      <p:guideLst>
        <p:guide orient="horz" pos="12672"/>
        <p:guide pos="12672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1C5ACF-BB29-C119-2E19-42930D7726B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029200" y="6584950"/>
            <a:ext cx="30175200" cy="14006513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en-AT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1A2E1A3-1BE2-9C8B-6E75-42466A69A9C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029200" y="21131213"/>
            <a:ext cx="30175200" cy="971391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AT"/>
          </a:p>
        </p:txBody>
      </p:sp>
    </p:spTree>
    <p:extLst>
      <p:ext uri="{BB962C8B-B14F-4D97-AF65-F5344CB8AC3E}">
        <p14:creationId xmlns:p14="http://schemas.microsoft.com/office/powerpoint/2010/main" val="494155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EF36A1-033C-B28D-F49D-0C8FA776D0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65425" y="2141538"/>
            <a:ext cx="34702750" cy="7777162"/>
          </a:xfrm>
          <a:prstGeom prst="rect">
            <a:avLst/>
          </a:prstGeom>
        </p:spPr>
        <p:txBody>
          <a:bodyPr/>
          <a:lstStyle/>
          <a:p>
            <a:r>
              <a:rPr lang="en-GB"/>
              <a:t>Click to edit Master title style</a:t>
            </a:r>
            <a:endParaRPr lang="en-AT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AA053C4-30F4-D78A-4F16-06B0C98236F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2765425" y="10710863"/>
            <a:ext cx="34702750" cy="25527000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AT"/>
          </a:p>
        </p:txBody>
      </p:sp>
    </p:spTree>
    <p:extLst>
      <p:ext uri="{BB962C8B-B14F-4D97-AF65-F5344CB8AC3E}">
        <p14:creationId xmlns:p14="http://schemas.microsoft.com/office/powerpoint/2010/main" val="22240603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CCDA4637-5FFE-A740-CDA7-857A4B687CE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28792488" y="2141538"/>
            <a:ext cx="8675687" cy="34096325"/>
          </a:xfrm>
          <a:prstGeom prst="rect">
            <a:avLst/>
          </a:prstGeo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AT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DDDCAE4-D41F-4FC2-CE09-A74EBFE5605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2765425" y="2141538"/>
            <a:ext cx="25874663" cy="340963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AT"/>
          </a:p>
        </p:txBody>
      </p:sp>
    </p:spTree>
    <p:extLst>
      <p:ext uri="{BB962C8B-B14F-4D97-AF65-F5344CB8AC3E}">
        <p14:creationId xmlns:p14="http://schemas.microsoft.com/office/powerpoint/2010/main" val="36662912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F1960B-6B44-176D-74A1-F736066721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65425" y="2141538"/>
            <a:ext cx="34702750" cy="7777162"/>
          </a:xfrm>
          <a:prstGeom prst="rect">
            <a:avLst/>
          </a:prstGeom>
        </p:spPr>
        <p:txBody>
          <a:bodyPr/>
          <a:lstStyle/>
          <a:p>
            <a:r>
              <a:rPr lang="en-GB"/>
              <a:t>Click to edit Master title style</a:t>
            </a:r>
            <a:endParaRPr lang="en-AT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045B987-B9C3-CB76-AFA5-114CFBA88B8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765425" y="10710863"/>
            <a:ext cx="34702750" cy="255270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AT"/>
          </a:p>
        </p:txBody>
      </p:sp>
    </p:spTree>
    <p:extLst>
      <p:ext uri="{BB962C8B-B14F-4D97-AF65-F5344CB8AC3E}">
        <p14:creationId xmlns:p14="http://schemas.microsoft.com/office/powerpoint/2010/main" val="26571422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09C614-BC10-F563-28F2-5D3E9CABF9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44788" y="10029825"/>
            <a:ext cx="34701162" cy="16737013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AT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2ABF0F8-2C66-12D7-CC25-102EF630A46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744788" y="26925588"/>
            <a:ext cx="34701162" cy="88011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6658339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095C78-F7D4-B5AA-6A94-0B246E0644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65425" y="2141538"/>
            <a:ext cx="34702750" cy="7777162"/>
          </a:xfrm>
          <a:prstGeom prst="rect">
            <a:avLst/>
          </a:prstGeom>
        </p:spPr>
        <p:txBody>
          <a:bodyPr/>
          <a:lstStyle/>
          <a:p>
            <a:r>
              <a:rPr lang="en-GB"/>
              <a:t>Click to edit Master title style</a:t>
            </a:r>
            <a:endParaRPr lang="en-AT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7971249-FEFE-1FCB-7BB8-F6FB8D1FA24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2765425" y="10710863"/>
            <a:ext cx="17275175" cy="255270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AT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D41347F-E7ED-A209-50D2-BE3977F8C54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20193000" y="10710863"/>
            <a:ext cx="17275175" cy="255270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AT"/>
          </a:p>
        </p:txBody>
      </p:sp>
    </p:spTree>
    <p:extLst>
      <p:ext uri="{BB962C8B-B14F-4D97-AF65-F5344CB8AC3E}">
        <p14:creationId xmlns:p14="http://schemas.microsoft.com/office/powerpoint/2010/main" val="41958075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CA75F4-26D1-12BF-C292-03147EB0DC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71775" y="2141538"/>
            <a:ext cx="34701163" cy="7777162"/>
          </a:xfrm>
          <a:prstGeom prst="rect">
            <a:avLst/>
          </a:prstGeom>
        </p:spPr>
        <p:txBody>
          <a:bodyPr/>
          <a:lstStyle/>
          <a:p>
            <a:r>
              <a:rPr lang="en-GB"/>
              <a:t>Click to edit Master title style</a:t>
            </a:r>
            <a:endParaRPr lang="en-AT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E9E9D23-ED66-A37D-41AC-272474B7EB2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771775" y="9863138"/>
            <a:ext cx="17019588" cy="483393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B7CC52A-1B2E-4D00-40CB-BFF98E95093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2771775" y="14697075"/>
            <a:ext cx="17019588" cy="216154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AT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82582ED-912A-EB42-828A-37B386BECFE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20367625" y="9863138"/>
            <a:ext cx="17105313" cy="483393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1AB094E-E3D2-9345-DF9D-27343D5A1FF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20367625" y="14697075"/>
            <a:ext cx="17105313" cy="216154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AT"/>
          </a:p>
        </p:txBody>
      </p:sp>
    </p:spTree>
    <p:extLst>
      <p:ext uri="{BB962C8B-B14F-4D97-AF65-F5344CB8AC3E}">
        <p14:creationId xmlns:p14="http://schemas.microsoft.com/office/powerpoint/2010/main" val="14841308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E03E90-E5F4-AB07-2C01-8ED4CFCE4F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65425" y="2141538"/>
            <a:ext cx="34702750" cy="7777162"/>
          </a:xfrm>
          <a:prstGeom prst="rect">
            <a:avLst/>
          </a:prstGeom>
        </p:spPr>
        <p:txBody>
          <a:bodyPr/>
          <a:lstStyle/>
          <a:p>
            <a:r>
              <a:rPr lang="en-GB"/>
              <a:t>Click to edit Master title style</a:t>
            </a:r>
            <a:endParaRPr lang="en-AT"/>
          </a:p>
        </p:txBody>
      </p:sp>
    </p:spTree>
    <p:extLst>
      <p:ext uri="{BB962C8B-B14F-4D97-AF65-F5344CB8AC3E}">
        <p14:creationId xmlns:p14="http://schemas.microsoft.com/office/powerpoint/2010/main" val="41830978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520089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AEC1CF-3DB8-A2E4-F603-0CE62BC0DD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71775" y="2682875"/>
            <a:ext cx="12976225" cy="9386888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AT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F4CC54B-3C4E-F716-32BC-D29207A6DA3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105313" y="5792788"/>
            <a:ext cx="20367625" cy="28592462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AT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F379F31-CB04-B527-2ABB-66FAC2CC8CE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2771775" y="12069763"/>
            <a:ext cx="12976225" cy="223615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8150490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8FBE5A-4A94-0D34-FEA7-2145F27BE0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71775" y="2682875"/>
            <a:ext cx="12976225" cy="9386888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AT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E9F9765-FEC7-1230-F32E-AD22078C350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17105313" y="5792788"/>
            <a:ext cx="20367625" cy="285924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AT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FFB8876-D0D9-689F-7D31-46CE2347178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2771775" y="12069763"/>
            <a:ext cx="12976225" cy="223615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6659304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4F9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1" name="Rectangle 7">
            <a:extLst>
              <a:ext uri="{FF2B5EF4-FFF2-40B4-BE49-F238E27FC236}">
                <a16:creationId xmlns:a16="http://schemas.microsoft.com/office/drawing/2014/main" id="{FE30F52E-14AD-02D7-E6F6-D5150AC6927E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0" y="5483225"/>
            <a:ext cx="8410575" cy="34736088"/>
          </a:xfrm>
          <a:prstGeom prst="rect">
            <a:avLst/>
          </a:prstGeom>
          <a:solidFill>
            <a:srgbClr val="99CC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19070" tIns="209535" rIns="419070" bIns="419070"/>
          <a:lstStyle>
            <a:lvl1pPr defTabSz="402272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19100" defTabSz="402272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838200" defTabSz="402272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257300" defTabSz="402272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676400" defTabSz="402272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133600" defTabSz="40227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590800" defTabSz="40227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048000" defTabSz="40227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505200" defTabSz="40227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endParaRPr lang="en-AT" altLang="en-AT" sz="4400">
              <a:latin typeface="Impact" panose="020B0806030902050204" pitchFamily="34" charset="0"/>
            </a:endParaRPr>
          </a:p>
        </p:txBody>
      </p:sp>
      <p:sp>
        <p:nvSpPr>
          <p:cNvPr id="1032" name="Rectangle 8">
            <a:extLst>
              <a:ext uri="{FF2B5EF4-FFF2-40B4-BE49-F238E27FC236}">
                <a16:creationId xmlns:a16="http://schemas.microsoft.com/office/drawing/2014/main" id="{31A860F8-A682-3805-F9AB-45D6AF3A2CBA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8408988" y="0"/>
            <a:ext cx="31810325" cy="5484813"/>
          </a:xfrm>
          <a:prstGeom prst="rect">
            <a:avLst/>
          </a:prstGeom>
          <a:solidFill>
            <a:srgbClr val="99CC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0" tIns="457200" rIns="457200" bIns="457200"/>
          <a:lstStyle/>
          <a:p>
            <a:endParaRPr lang="en-AT"/>
          </a:p>
        </p:txBody>
      </p:sp>
      <p:sp>
        <p:nvSpPr>
          <p:cNvPr id="1033" name="Rectangle 9">
            <a:extLst>
              <a:ext uri="{FF2B5EF4-FFF2-40B4-BE49-F238E27FC236}">
                <a16:creationId xmlns:a16="http://schemas.microsoft.com/office/drawing/2014/main" id="{D5C3DC56-1995-3769-B0CD-422524041A12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8408988" y="5483225"/>
            <a:ext cx="31810325" cy="34736088"/>
          </a:xfrm>
          <a:prstGeom prst="rect">
            <a:avLst/>
          </a:prstGeom>
          <a:solidFill>
            <a:srgbClr val="EAEAE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0" tIns="457200" rIns="457200" bIns="457200"/>
          <a:lstStyle/>
          <a:p>
            <a:endParaRPr lang="en-AT"/>
          </a:p>
        </p:txBody>
      </p:sp>
      <p:sp>
        <p:nvSpPr>
          <p:cNvPr id="1035" name="Line 11">
            <a:extLst>
              <a:ext uri="{FF2B5EF4-FFF2-40B4-BE49-F238E27FC236}">
                <a16:creationId xmlns:a16="http://schemas.microsoft.com/office/drawing/2014/main" id="{2DC41121-C041-6611-6E3A-F506C2A707FD}"/>
              </a:ext>
            </a:extLst>
          </p:cNvPr>
          <p:cNvSpPr>
            <a:spLocks noChangeShapeType="1"/>
          </p:cNvSpPr>
          <p:nvPr userDrawn="1"/>
        </p:nvSpPr>
        <p:spPr bwMode="auto">
          <a:xfrm>
            <a:off x="8408988" y="0"/>
            <a:ext cx="0" cy="4023360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AT"/>
          </a:p>
        </p:txBody>
      </p:sp>
      <p:sp>
        <p:nvSpPr>
          <p:cNvPr id="1036" name="Line 12">
            <a:extLst>
              <a:ext uri="{FF2B5EF4-FFF2-40B4-BE49-F238E27FC236}">
                <a16:creationId xmlns:a16="http://schemas.microsoft.com/office/drawing/2014/main" id="{496E81E5-CA55-782D-CD9B-3F1C82FA2F77}"/>
              </a:ext>
            </a:extLst>
          </p:cNvPr>
          <p:cNvSpPr>
            <a:spLocks noChangeShapeType="1"/>
          </p:cNvSpPr>
          <p:nvPr userDrawn="1"/>
        </p:nvSpPr>
        <p:spPr bwMode="auto">
          <a:xfrm>
            <a:off x="0" y="5483225"/>
            <a:ext cx="40220900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AT"/>
          </a:p>
        </p:txBody>
      </p:sp>
      <p:pic>
        <p:nvPicPr>
          <p:cNvPr id="1039" name="Picture 15">
            <a:extLst>
              <a:ext uri="{FF2B5EF4-FFF2-40B4-BE49-F238E27FC236}">
                <a16:creationId xmlns:a16="http://schemas.microsoft.com/office/drawing/2014/main" id="{C1C517CE-5D62-3EDD-5ADA-C5E48D74062D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54275" y="39700200"/>
            <a:ext cx="3502025" cy="295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022725" rtl="0" fontAlgn="base">
        <a:spcBef>
          <a:spcPct val="0"/>
        </a:spcBef>
        <a:spcAft>
          <a:spcPct val="0"/>
        </a:spcAft>
        <a:defRPr sz="193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defTabSz="4022725" rtl="0" fontAlgn="base">
        <a:spcBef>
          <a:spcPct val="0"/>
        </a:spcBef>
        <a:spcAft>
          <a:spcPct val="0"/>
        </a:spcAft>
        <a:defRPr sz="19300">
          <a:solidFill>
            <a:schemeClr val="tx2"/>
          </a:solidFill>
          <a:latin typeface="Arial" panose="020B0604020202020204" pitchFamily="34" charset="0"/>
        </a:defRPr>
      </a:lvl2pPr>
      <a:lvl3pPr algn="ctr" defTabSz="4022725" rtl="0" fontAlgn="base">
        <a:spcBef>
          <a:spcPct val="0"/>
        </a:spcBef>
        <a:spcAft>
          <a:spcPct val="0"/>
        </a:spcAft>
        <a:defRPr sz="19300">
          <a:solidFill>
            <a:schemeClr val="tx2"/>
          </a:solidFill>
          <a:latin typeface="Arial" panose="020B0604020202020204" pitchFamily="34" charset="0"/>
        </a:defRPr>
      </a:lvl3pPr>
      <a:lvl4pPr algn="ctr" defTabSz="4022725" rtl="0" fontAlgn="base">
        <a:spcBef>
          <a:spcPct val="0"/>
        </a:spcBef>
        <a:spcAft>
          <a:spcPct val="0"/>
        </a:spcAft>
        <a:defRPr sz="19300">
          <a:solidFill>
            <a:schemeClr val="tx2"/>
          </a:solidFill>
          <a:latin typeface="Arial" panose="020B0604020202020204" pitchFamily="34" charset="0"/>
        </a:defRPr>
      </a:lvl4pPr>
      <a:lvl5pPr algn="ctr" defTabSz="4022725" rtl="0" fontAlgn="base">
        <a:spcBef>
          <a:spcPct val="0"/>
        </a:spcBef>
        <a:spcAft>
          <a:spcPct val="0"/>
        </a:spcAft>
        <a:defRPr sz="19300">
          <a:solidFill>
            <a:schemeClr val="tx2"/>
          </a:solidFill>
          <a:latin typeface="Arial" panose="020B0604020202020204" pitchFamily="34" charset="0"/>
        </a:defRPr>
      </a:lvl5pPr>
      <a:lvl6pPr marL="457200" algn="ctr" defTabSz="4022725" rtl="0" fontAlgn="base">
        <a:spcBef>
          <a:spcPct val="0"/>
        </a:spcBef>
        <a:spcAft>
          <a:spcPct val="0"/>
        </a:spcAft>
        <a:defRPr sz="19300">
          <a:solidFill>
            <a:schemeClr val="tx2"/>
          </a:solidFill>
          <a:latin typeface="Arial" panose="020B0604020202020204" pitchFamily="34" charset="0"/>
        </a:defRPr>
      </a:lvl6pPr>
      <a:lvl7pPr marL="914400" algn="ctr" defTabSz="4022725" rtl="0" fontAlgn="base">
        <a:spcBef>
          <a:spcPct val="0"/>
        </a:spcBef>
        <a:spcAft>
          <a:spcPct val="0"/>
        </a:spcAft>
        <a:defRPr sz="19300">
          <a:solidFill>
            <a:schemeClr val="tx2"/>
          </a:solidFill>
          <a:latin typeface="Arial" panose="020B0604020202020204" pitchFamily="34" charset="0"/>
        </a:defRPr>
      </a:lvl7pPr>
      <a:lvl8pPr marL="1371600" algn="ctr" defTabSz="4022725" rtl="0" fontAlgn="base">
        <a:spcBef>
          <a:spcPct val="0"/>
        </a:spcBef>
        <a:spcAft>
          <a:spcPct val="0"/>
        </a:spcAft>
        <a:defRPr sz="19300">
          <a:solidFill>
            <a:schemeClr val="tx2"/>
          </a:solidFill>
          <a:latin typeface="Arial" panose="020B0604020202020204" pitchFamily="34" charset="0"/>
        </a:defRPr>
      </a:lvl8pPr>
      <a:lvl9pPr marL="1828800" algn="ctr" defTabSz="4022725" rtl="0" fontAlgn="base">
        <a:spcBef>
          <a:spcPct val="0"/>
        </a:spcBef>
        <a:spcAft>
          <a:spcPct val="0"/>
        </a:spcAft>
        <a:defRPr sz="19300">
          <a:solidFill>
            <a:schemeClr val="tx2"/>
          </a:solidFill>
          <a:latin typeface="Arial" panose="020B0604020202020204" pitchFamily="34" charset="0"/>
        </a:defRPr>
      </a:lvl9pPr>
    </p:titleStyle>
    <p:bodyStyle>
      <a:lvl1pPr marL="1509713" indent="-1509713" algn="l" defTabSz="4022725" rtl="0" fontAlgn="base">
        <a:spcBef>
          <a:spcPct val="20000"/>
        </a:spcBef>
        <a:spcAft>
          <a:spcPct val="0"/>
        </a:spcAft>
        <a:buChar char="•"/>
        <a:defRPr sz="14100" kern="1200">
          <a:solidFill>
            <a:schemeClr val="tx1"/>
          </a:solidFill>
          <a:latin typeface="+mn-lt"/>
          <a:ea typeface="+mn-ea"/>
          <a:cs typeface="+mn-cs"/>
        </a:defRPr>
      </a:lvl1pPr>
      <a:lvl2pPr marL="3268663" indent="-1257300" algn="l" defTabSz="4022725" rtl="0" fontAlgn="base">
        <a:spcBef>
          <a:spcPct val="20000"/>
        </a:spcBef>
        <a:spcAft>
          <a:spcPct val="0"/>
        </a:spcAft>
        <a:buChar char="–"/>
        <a:defRPr sz="12300" kern="1200">
          <a:solidFill>
            <a:schemeClr val="tx1"/>
          </a:solidFill>
          <a:latin typeface="+mn-lt"/>
          <a:ea typeface="+mn-ea"/>
          <a:cs typeface="+mn-cs"/>
        </a:defRPr>
      </a:lvl2pPr>
      <a:lvl3pPr marL="5029200" indent="-1006475" algn="l" defTabSz="4022725" rtl="0" fontAlgn="base">
        <a:spcBef>
          <a:spcPct val="20000"/>
        </a:spcBef>
        <a:spcAft>
          <a:spcPct val="0"/>
        </a:spcAft>
        <a:buChar char="•"/>
        <a:defRPr sz="10500" kern="1200">
          <a:solidFill>
            <a:schemeClr val="tx1"/>
          </a:solidFill>
          <a:latin typeface="+mn-lt"/>
          <a:ea typeface="+mn-ea"/>
          <a:cs typeface="+mn-cs"/>
        </a:defRPr>
      </a:lvl3pPr>
      <a:lvl4pPr marL="7040563" indent="-1006475" algn="l" defTabSz="4022725" rtl="0" fontAlgn="base">
        <a:spcBef>
          <a:spcPct val="20000"/>
        </a:spcBef>
        <a:spcAft>
          <a:spcPct val="0"/>
        </a:spcAft>
        <a:buChar char="–"/>
        <a:defRPr sz="8800" kern="1200">
          <a:solidFill>
            <a:schemeClr val="tx1"/>
          </a:solidFill>
          <a:latin typeface="+mn-lt"/>
          <a:ea typeface="+mn-ea"/>
          <a:cs typeface="+mn-cs"/>
        </a:defRPr>
      </a:lvl4pPr>
      <a:lvl5pPr marL="9051925" indent="-1004888" algn="l" defTabSz="4022725" rtl="0" fontAlgn="base">
        <a:spcBef>
          <a:spcPct val="20000"/>
        </a:spcBef>
        <a:spcAft>
          <a:spcPct val="0"/>
        </a:spcAft>
        <a:buChar char="»"/>
        <a:defRPr sz="8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A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emf"/><Relationship Id="rId7" Type="http://schemas.openxmlformats.org/officeDocument/2006/relationships/image" Target="../media/image6.jpg"/><Relationship Id="rId2" Type="http://schemas.openxmlformats.org/officeDocument/2006/relationships/oleObject" Target="../embeddings/oleObject1.bin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g"/><Relationship Id="rId5" Type="http://schemas.openxmlformats.org/officeDocument/2006/relationships/image" Target="../media/image4.jpg"/><Relationship Id="rId4" Type="http://schemas.openxmlformats.org/officeDocument/2006/relationships/image" Target="../media/image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3" name="Text Box 185">
            <a:extLst>
              <a:ext uri="{FF2B5EF4-FFF2-40B4-BE49-F238E27FC236}">
                <a16:creationId xmlns:a16="http://schemas.microsoft.com/office/drawing/2014/main" id="{8EE343D2-90D8-3D88-5DFE-EDC141B709B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12813" y="6867525"/>
            <a:ext cx="6581775" cy="8248412"/>
          </a:xfrm>
          <a:prstGeom prst="rect">
            <a:avLst/>
          </a:prstGeom>
          <a:solidFill>
            <a:srgbClr val="CCEC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9050">
                <a:solidFill>
                  <a:schemeClr val="tx1"/>
                </a:solidFill>
                <a:prstDash val="dash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82880" tIns="182880" rIns="182880" bIns="182880">
            <a:spAutoFit/>
          </a:bodyPr>
          <a:lstStyle>
            <a:lvl1pPr defTabSz="8382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19100" defTabSz="8382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838200" defTabSz="8382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257300" defTabSz="8382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676400" defTabSz="8382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133600" defTabSz="838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590800" defTabSz="838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048000" defTabSz="838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505200" defTabSz="838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AT" dirty="0"/>
          </a:p>
          <a:p>
            <a:r>
              <a:rPr lang="en-US" altLang="en-AT" b="1" dirty="0"/>
              <a:t>Sarcoma Patient Advocacy Global Network (SPAGN) is the global network of national Sarcoma Patient Advocacy Organizations. Today, approx. 60 member groups from 5 continents gather under the umbrella of SPAGN, providing a common, international and influential patient voice for sarcoma patients around the globe.*</a:t>
            </a:r>
          </a:p>
          <a:p>
            <a:endParaRPr lang="en-US" altLang="en-AT" b="1" dirty="0"/>
          </a:p>
          <a:p>
            <a:r>
              <a:rPr lang="en-US" altLang="en-AT" b="1" dirty="0"/>
              <a:t>*Sample text</a:t>
            </a:r>
            <a:endParaRPr lang="en-US" altLang="en-AT" dirty="0"/>
          </a:p>
          <a:p>
            <a:endParaRPr lang="en-US" altLang="en-AT" dirty="0"/>
          </a:p>
        </p:txBody>
      </p:sp>
      <p:sp>
        <p:nvSpPr>
          <p:cNvPr id="2234" name="Text Box 186">
            <a:extLst>
              <a:ext uri="{FF2B5EF4-FFF2-40B4-BE49-F238E27FC236}">
                <a16:creationId xmlns:a16="http://schemas.microsoft.com/office/drawing/2014/main" id="{F5E25D7E-9AAF-384C-B01B-300D2CBC695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91525" y="0"/>
            <a:ext cx="31842075" cy="279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19070" tIns="838139" rIns="419070" bIns="419070" anchor="ctr" anchorCtr="1"/>
          <a:lstStyle>
            <a:lvl1pPr defTabSz="402272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19100" defTabSz="402272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838200" defTabSz="402272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257300" defTabSz="402272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676400" defTabSz="402272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133600" defTabSz="40227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590800" defTabSz="40227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048000" defTabSz="40227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505200" defTabSz="40227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US" altLang="en-AT" sz="8000" dirty="0">
                <a:latin typeface="Impact" panose="020B0806030902050204" pitchFamily="34" charset="0"/>
              </a:rPr>
              <a:t>WHAT WE DO AND HOW WE DO IT:</a:t>
            </a:r>
          </a:p>
          <a:p>
            <a:pPr algn="ctr"/>
            <a:r>
              <a:rPr lang="en-US" altLang="en-AT" sz="8000" dirty="0">
                <a:latin typeface="Impact" panose="020B0806030902050204" pitchFamily="34" charset="0"/>
              </a:rPr>
              <a:t>INTRODUCE YOUR ORGANIZATION OR PROJECT HERE</a:t>
            </a:r>
          </a:p>
        </p:txBody>
      </p:sp>
      <p:sp>
        <p:nvSpPr>
          <p:cNvPr id="2235" name="Text Box 187">
            <a:extLst>
              <a:ext uri="{FF2B5EF4-FFF2-40B4-BE49-F238E27FC236}">
                <a16:creationId xmlns:a16="http://schemas.microsoft.com/office/drawing/2014/main" id="{C6518079-B7F0-24D3-E971-643D8912865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78825" y="2863850"/>
            <a:ext cx="31842075" cy="2162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19070" tIns="419070" rIns="419070" bIns="419070" anchor="ctr" anchorCtr="1"/>
          <a:lstStyle>
            <a:lvl1pPr defTabSz="402272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19100" defTabSz="402272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838200" defTabSz="402272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257300" defTabSz="402272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676400" defTabSz="402272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133600" defTabSz="40227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590800" defTabSz="40227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048000" defTabSz="40227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505200" defTabSz="40227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US" altLang="en-AT" sz="4800"/>
              <a:t>John Smith, Jane Doe, </a:t>
            </a:r>
            <a:r>
              <a:rPr lang="en-US" altLang="en-AT" sz="4800" dirty="0"/>
              <a:t>Mary Jones</a:t>
            </a:r>
            <a:endParaRPr lang="en-US" altLang="en-AT" sz="4800" baseline="30000" dirty="0"/>
          </a:p>
          <a:p>
            <a:pPr algn="ctr"/>
            <a:r>
              <a:rPr lang="en-US" altLang="en-AT" sz="4800" baseline="30000" dirty="0"/>
              <a:t>Name of Organization</a:t>
            </a:r>
            <a:endParaRPr lang="en-US" altLang="en-AT" sz="4800" dirty="0"/>
          </a:p>
        </p:txBody>
      </p:sp>
      <p:sp>
        <p:nvSpPr>
          <p:cNvPr id="2237" name="Text Box 189">
            <a:extLst>
              <a:ext uri="{FF2B5EF4-FFF2-40B4-BE49-F238E27FC236}">
                <a16:creationId xmlns:a16="http://schemas.microsoft.com/office/drawing/2014/main" id="{79D9021F-177B-65D7-4EA6-71F23B8626D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378613" y="6864350"/>
            <a:ext cx="9872662" cy="8067675"/>
          </a:xfrm>
          <a:prstGeom prst="rect">
            <a:avLst/>
          </a:prstGeom>
          <a:solidFill>
            <a:srgbClr val="DDDDDD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9050">
                <a:solidFill>
                  <a:schemeClr val="tx1"/>
                </a:solidFill>
                <a:prstDash val="dash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82880" tIns="182880" rIns="182880" bIns="182880"/>
          <a:lstStyle>
            <a:lvl1pPr defTabSz="8382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19100" defTabSz="8382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838200" defTabSz="8382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257300" defTabSz="8382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676400" defTabSz="8382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133600" defTabSz="838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590800" defTabSz="838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048000" defTabSz="838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505200" defTabSz="838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AT" dirty="0"/>
              <a:t>Here are some of the activities we engaged in:</a:t>
            </a:r>
          </a:p>
          <a:p>
            <a:endParaRPr lang="en-US" altLang="en-AT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altLang="en-AT" dirty="0"/>
              <a:t>Activity number 1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altLang="en-AT" dirty="0"/>
              <a:t>Activity number 2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altLang="en-AT" dirty="0"/>
              <a:t>Activity number 3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altLang="en-AT" dirty="0"/>
              <a:t>Activity number 4</a:t>
            </a:r>
          </a:p>
          <a:p>
            <a:endParaRPr lang="en-US" altLang="en-AT" dirty="0"/>
          </a:p>
          <a:p>
            <a:endParaRPr lang="en-US" altLang="en-AT" dirty="0"/>
          </a:p>
          <a:p>
            <a:r>
              <a:rPr lang="en-US" altLang="en-AT" dirty="0"/>
              <a:t>Further text explaining your activities in detail can be added.</a:t>
            </a:r>
          </a:p>
        </p:txBody>
      </p:sp>
      <p:sp>
        <p:nvSpPr>
          <p:cNvPr id="2238" name="Text Box 190">
            <a:extLst>
              <a:ext uri="{FF2B5EF4-FFF2-40B4-BE49-F238E27FC236}">
                <a16:creationId xmlns:a16="http://schemas.microsoft.com/office/drawing/2014/main" id="{32315592-9BFA-0149-5461-40F9CE4D047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870400" y="6851650"/>
            <a:ext cx="9140825" cy="8740854"/>
          </a:xfrm>
          <a:prstGeom prst="rect">
            <a:avLst/>
          </a:prstGeom>
          <a:solidFill>
            <a:srgbClr val="DDDDDD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9050">
                <a:solidFill>
                  <a:schemeClr val="tx1"/>
                </a:solidFill>
                <a:prstDash val="dash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82880" tIns="182880" rIns="182880" bIns="182880">
            <a:spAutoFit/>
          </a:bodyPr>
          <a:lstStyle>
            <a:lvl1pPr defTabSz="8382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19100" defTabSz="8382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838200" defTabSz="8382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257300" defTabSz="8382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676400" defTabSz="8382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133600" defTabSz="838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590800" defTabSz="838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048000" defTabSz="838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505200" defTabSz="838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AT" dirty="0"/>
              <a:t>The project has had several benefits for the sarcoma community in our country.</a:t>
            </a:r>
          </a:p>
          <a:p>
            <a:endParaRPr lang="en-US" altLang="en-AT" dirty="0"/>
          </a:p>
          <a:p>
            <a:r>
              <a:rPr lang="en-US" altLang="en-AT" dirty="0"/>
              <a:t>These benefits include</a:t>
            </a:r>
          </a:p>
          <a:p>
            <a:endParaRPr lang="en-US" altLang="en-AT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altLang="en-AT" dirty="0"/>
              <a:t>Benefit number 1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altLang="en-AT" dirty="0"/>
              <a:t>Benefit number 2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altLang="en-AT" dirty="0"/>
              <a:t>Benefit number 3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altLang="en-AT" dirty="0"/>
              <a:t>Benefit number 4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altLang="en-AT" dirty="0"/>
          </a:p>
          <a:p>
            <a:r>
              <a:rPr lang="en-US" altLang="en-AT" dirty="0"/>
              <a:t>Further text explaining the benefits in detail can be added.</a:t>
            </a:r>
          </a:p>
          <a:p>
            <a:endParaRPr lang="en-US" altLang="en-AT" dirty="0"/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altLang="en-AT" dirty="0"/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altLang="en-AT" dirty="0"/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altLang="en-AT" dirty="0"/>
          </a:p>
          <a:p>
            <a:endParaRPr lang="en-US" altLang="en-AT" dirty="0"/>
          </a:p>
        </p:txBody>
      </p:sp>
      <p:sp>
        <p:nvSpPr>
          <p:cNvPr id="2239" name="Text Box 191">
            <a:extLst>
              <a:ext uri="{FF2B5EF4-FFF2-40B4-BE49-F238E27FC236}">
                <a16:creationId xmlns:a16="http://schemas.microsoft.com/office/drawing/2014/main" id="{3747B3BE-DC39-6474-D9CF-A50B1EF4F53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403529" y="26289000"/>
            <a:ext cx="9140825" cy="12396788"/>
          </a:xfrm>
          <a:prstGeom prst="rect">
            <a:avLst/>
          </a:prstGeom>
          <a:solidFill>
            <a:srgbClr val="DDDDDD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9050">
                <a:solidFill>
                  <a:schemeClr val="tx1"/>
                </a:solidFill>
                <a:prstDash val="dash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82880" tIns="182880" rIns="182880" bIns="182880"/>
          <a:lstStyle>
            <a:lvl1pPr defTabSz="8382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19100" defTabSz="8382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838200" defTabSz="8382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257300" defTabSz="8382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676400" defTabSz="8382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133600" defTabSz="838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590800" defTabSz="838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048000" defTabSz="838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505200" defTabSz="838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AT" dirty="0"/>
          </a:p>
          <a:p>
            <a:r>
              <a:rPr lang="en-US" altLang="en-AT" dirty="0"/>
              <a:t>During the implementation phase of our project, our project team was involved with the following tasks:</a:t>
            </a:r>
          </a:p>
          <a:p>
            <a:endParaRPr lang="en-US" altLang="en-AT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altLang="en-AT" dirty="0"/>
              <a:t>Completing task 1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altLang="en-AT" dirty="0"/>
              <a:t>Completing task 2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altLang="en-AT" dirty="0"/>
              <a:t>Completing task 3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altLang="en-AT" dirty="0"/>
              <a:t>Completing task 4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altLang="en-AT" dirty="0"/>
          </a:p>
          <a:p>
            <a:r>
              <a:rPr lang="en-US" altLang="en-AT" dirty="0"/>
              <a:t>Some of the challenges we faced included overcoming ABC, DEF, GHI, and JKL. </a:t>
            </a:r>
          </a:p>
          <a:p>
            <a:endParaRPr lang="en-US" altLang="en-AT" dirty="0"/>
          </a:p>
          <a:p>
            <a:r>
              <a:rPr lang="en-US" altLang="en-AT" dirty="0"/>
              <a:t>Further text explaining the implementation in detail can be added.</a:t>
            </a:r>
          </a:p>
        </p:txBody>
      </p:sp>
      <p:sp>
        <p:nvSpPr>
          <p:cNvPr id="2240" name="Text Box 192">
            <a:extLst>
              <a:ext uri="{FF2B5EF4-FFF2-40B4-BE49-F238E27FC236}">
                <a16:creationId xmlns:a16="http://schemas.microsoft.com/office/drawing/2014/main" id="{A31DE039-4E1B-E051-7301-6A83E616659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588438" y="22997939"/>
            <a:ext cx="9140825" cy="4801314"/>
          </a:xfrm>
          <a:prstGeom prst="rect">
            <a:avLst/>
          </a:prstGeom>
          <a:solidFill>
            <a:srgbClr val="DDDDDD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9050">
                <a:solidFill>
                  <a:schemeClr val="tx1"/>
                </a:solidFill>
                <a:prstDash val="dash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82880" tIns="182880" rIns="182880" bIns="182880">
            <a:spAutoFit/>
          </a:bodyPr>
          <a:lstStyle>
            <a:lvl1pPr defTabSz="8382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19100" defTabSz="8382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838200" defTabSz="8382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257300" defTabSz="8382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676400" defTabSz="8382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133600" defTabSz="838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590800" defTabSz="838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048000" defTabSz="838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505200" defTabSz="838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AT" dirty="0"/>
              <a:t>As we carry on the project in the coming months, we plan to take the following steps going forward:</a:t>
            </a:r>
          </a:p>
          <a:p>
            <a:endParaRPr lang="en-US" altLang="en-AT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altLang="en-AT" dirty="0"/>
              <a:t>Step number 1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altLang="en-AT" dirty="0"/>
              <a:t>Step number 2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altLang="en-AT" dirty="0"/>
              <a:t>Step number 3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altLang="en-AT" dirty="0"/>
              <a:t>Step number 4</a:t>
            </a:r>
          </a:p>
          <a:p>
            <a:endParaRPr lang="en-US" altLang="en-AT" dirty="0"/>
          </a:p>
        </p:txBody>
      </p:sp>
      <p:sp>
        <p:nvSpPr>
          <p:cNvPr id="2241" name="Text Box 193">
            <a:extLst>
              <a:ext uri="{FF2B5EF4-FFF2-40B4-BE49-F238E27FC236}">
                <a16:creationId xmlns:a16="http://schemas.microsoft.com/office/drawing/2014/main" id="{03E0B27B-A45F-EA1C-81F0-FF81AD1F63E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323388" y="6864350"/>
            <a:ext cx="9140825" cy="17176750"/>
          </a:xfrm>
          <a:prstGeom prst="rect">
            <a:avLst/>
          </a:prstGeom>
          <a:solidFill>
            <a:srgbClr val="DDDDDD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9050">
                <a:solidFill>
                  <a:schemeClr val="tx1"/>
                </a:solidFill>
                <a:prstDash val="dash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82880" tIns="182880" rIns="182880" bIns="182880"/>
          <a:lstStyle>
            <a:lvl1pPr defTabSz="8382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19100" defTabSz="8382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838200" defTabSz="8382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257300" defTabSz="8382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676400" defTabSz="8382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133600" defTabSz="838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590800" defTabSz="838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048000" defTabSz="838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505200" defTabSz="838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AT" dirty="0"/>
              <a:t>These are the objectives of our project/organization:</a:t>
            </a:r>
          </a:p>
          <a:p>
            <a:endParaRPr lang="en-US" altLang="en-AT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altLang="en-AT" dirty="0"/>
              <a:t>To achieve objective 1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altLang="en-AT" dirty="0"/>
              <a:t>To achieve objective 2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altLang="en-AT" dirty="0"/>
              <a:t>To achieve objective 3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altLang="en-AT" dirty="0"/>
              <a:t>To achieve objective 4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altLang="en-AT" dirty="0"/>
              <a:t>To achieve objective 5</a:t>
            </a:r>
          </a:p>
          <a:p>
            <a:endParaRPr lang="en-US" altLang="en-AT" dirty="0"/>
          </a:p>
          <a:p>
            <a:r>
              <a:rPr lang="en-US" altLang="en-AT" dirty="0"/>
              <a:t>Further text explaining your objectives in detail can be added.</a:t>
            </a:r>
          </a:p>
          <a:p>
            <a:endParaRPr lang="en-US" altLang="en-AT" dirty="0"/>
          </a:p>
          <a:p>
            <a:endParaRPr lang="en-US" altLang="en-AT" dirty="0"/>
          </a:p>
        </p:txBody>
      </p:sp>
      <p:sp>
        <p:nvSpPr>
          <p:cNvPr id="2242" name="Text Box 194">
            <a:extLst>
              <a:ext uri="{FF2B5EF4-FFF2-40B4-BE49-F238E27FC236}">
                <a16:creationId xmlns:a16="http://schemas.microsoft.com/office/drawing/2014/main" id="{31F8078F-79F0-71BF-2FE2-C73FA192066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323388" y="5594350"/>
            <a:ext cx="9140825" cy="1257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bg1"/>
                </a:solidFill>
                <a:prstDash val="sysDot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209535" tIns="209535" rIns="209535" bIns="209535" anchor="ctr" anchorCtr="1"/>
          <a:lstStyle>
            <a:lvl1pPr defTabSz="402272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19100" defTabSz="402272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838200" defTabSz="402272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257300" defTabSz="402272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676400" defTabSz="402272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133600" defTabSz="40227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590800" defTabSz="40227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048000" defTabSz="40227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505200" defTabSz="40227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AT" sz="4400" dirty="0">
                <a:latin typeface="Impact" panose="020B0806030902050204" pitchFamily="34" charset="0"/>
              </a:rPr>
              <a:t>OBJECTIVES</a:t>
            </a:r>
          </a:p>
        </p:txBody>
      </p:sp>
      <p:sp>
        <p:nvSpPr>
          <p:cNvPr id="2243" name="Text Box 195">
            <a:extLst>
              <a:ext uri="{FF2B5EF4-FFF2-40B4-BE49-F238E27FC236}">
                <a16:creationId xmlns:a16="http://schemas.microsoft.com/office/drawing/2014/main" id="{8439EB4B-EA79-4331-AD30-6A480CE795A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323388" y="24657050"/>
            <a:ext cx="9140825" cy="1257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bg1"/>
                </a:solidFill>
                <a:prstDash val="sysDot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209535" tIns="209535" rIns="209535" bIns="209535" anchor="ctr" anchorCtr="1"/>
          <a:lstStyle>
            <a:lvl1pPr defTabSz="402272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19100" defTabSz="402272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838200" defTabSz="402272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257300" defTabSz="402272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676400" defTabSz="402272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133600" defTabSz="40227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590800" defTabSz="40227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048000" defTabSz="40227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505200" defTabSz="40227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AT" sz="4400" dirty="0">
                <a:latin typeface="Impact" panose="020B0806030902050204" pitchFamily="34" charset="0"/>
              </a:rPr>
              <a:t>IMPLEMENTATION</a:t>
            </a:r>
          </a:p>
        </p:txBody>
      </p:sp>
      <p:sp>
        <p:nvSpPr>
          <p:cNvPr id="2244" name="Text Box 196">
            <a:extLst>
              <a:ext uri="{FF2B5EF4-FFF2-40B4-BE49-F238E27FC236}">
                <a16:creationId xmlns:a16="http://schemas.microsoft.com/office/drawing/2014/main" id="{92ED31B8-F5ED-956D-31AA-80BC83A218D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788440" y="29300869"/>
            <a:ext cx="9140825" cy="5027613"/>
          </a:xfrm>
          <a:prstGeom prst="rect">
            <a:avLst/>
          </a:prstGeom>
          <a:solidFill>
            <a:srgbClr val="DDDDDD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9050">
                <a:solidFill>
                  <a:schemeClr val="tx1"/>
                </a:solidFill>
                <a:prstDash val="dash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82880" tIns="182880" rIns="182880" bIns="182880"/>
          <a:lstStyle>
            <a:lvl1pPr marL="419100" indent="-419100" defTabSz="8382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890588" indent="-314325" defTabSz="8382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309688" indent="-314325" defTabSz="8382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728788" indent="-314325" defTabSz="8382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147888" indent="-314325" defTabSz="8382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605088" indent="-314325" defTabSz="838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062288" indent="-314325" defTabSz="838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519488" indent="-314325" defTabSz="838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976688" indent="-314325" defTabSz="838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indent="0">
              <a:spcAft>
                <a:spcPct val="50000"/>
              </a:spcAft>
            </a:pPr>
            <a:r>
              <a:rPr lang="en-US" kern="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We encourage you to get in touch!</a:t>
            </a:r>
            <a:endParaRPr lang="en-US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ct val="50000"/>
              </a:spcAft>
              <a:buFontTx/>
              <a:buAutoNum type="arabicPeriod"/>
            </a:pPr>
            <a:r>
              <a:rPr lang="en-US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Website address</a:t>
            </a:r>
          </a:p>
          <a:p>
            <a:pPr>
              <a:spcAft>
                <a:spcPct val="50000"/>
              </a:spcAft>
              <a:buFontTx/>
              <a:buAutoNum type="arabicPeriod"/>
            </a:pPr>
            <a:r>
              <a:rPr lang="en-US" kern="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</a:t>
            </a:r>
            <a:r>
              <a:rPr lang="en-US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mail address</a:t>
            </a:r>
          </a:p>
          <a:p>
            <a:pPr>
              <a:spcAft>
                <a:spcPct val="50000"/>
              </a:spcAft>
              <a:buFontTx/>
              <a:buAutoNum type="arabicPeriod"/>
            </a:pPr>
            <a:r>
              <a:rPr lang="en-US" kern="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</a:t>
            </a:r>
            <a:r>
              <a:rPr lang="en-US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ocial media handles</a:t>
            </a:r>
          </a:p>
          <a:p>
            <a:pPr>
              <a:spcAft>
                <a:spcPct val="50000"/>
              </a:spcAft>
              <a:buFontTx/>
              <a:buAutoNum type="arabicPeriod"/>
            </a:pPr>
            <a:r>
              <a:rPr lang="en-US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QR codes</a:t>
            </a:r>
          </a:p>
        </p:txBody>
      </p:sp>
      <p:sp>
        <p:nvSpPr>
          <p:cNvPr id="2245" name="Text Box 197">
            <a:extLst>
              <a:ext uri="{FF2B5EF4-FFF2-40B4-BE49-F238E27FC236}">
                <a16:creationId xmlns:a16="http://schemas.microsoft.com/office/drawing/2014/main" id="{0054A61C-2A74-ADE1-7E9A-C70C40F616C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546845" y="21740639"/>
            <a:ext cx="9140825" cy="1257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bg1"/>
                </a:solidFill>
                <a:prstDash val="sysDot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209535" tIns="209535" rIns="209535" bIns="209535" anchor="ctr" anchorCtr="1"/>
          <a:lstStyle>
            <a:lvl1pPr defTabSz="402272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19100" defTabSz="402272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838200" defTabSz="402272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257300" defTabSz="402272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676400" defTabSz="402272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133600" defTabSz="40227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590800" defTabSz="40227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048000" defTabSz="40227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505200" defTabSz="40227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AT" sz="4400" dirty="0">
                <a:latin typeface="Impact" panose="020B0806030902050204" pitchFamily="34" charset="0"/>
              </a:rPr>
              <a:t>NEXT STEPS</a:t>
            </a:r>
          </a:p>
        </p:txBody>
      </p:sp>
      <p:sp>
        <p:nvSpPr>
          <p:cNvPr id="2246" name="Text Box 198">
            <a:extLst>
              <a:ext uri="{FF2B5EF4-FFF2-40B4-BE49-F238E27FC236}">
                <a16:creationId xmlns:a16="http://schemas.microsoft.com/office/drawing/2014/main" id="{7ECC0A38-A68D-C664-91BA-71897DDBEDE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165675" y="5594350"/>
            <a:ext cx="9140825" cy="1257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bg1"/>
                </a:solidFill>
                <a:prstDash val="sysDot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209535" tIns="209535" rIns="209535" bIns="209535" anchor="ctr" anchorCtr="1"/>
          <a:lstStyle>
            <a:lvl1pPr defTabSz="402272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19100" defTabSz="402272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838200" defTabSz="402272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257300" defTabSz="402272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676400" defTabSz="402272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133600" defTabSz="40227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590800" defTabSz="40227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048000" defTabSz="40227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505200" defTabSz="40227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AT" sz="4400" dirty="0">
                <a:latin typeface="Impact" panose="020B0806030902050204" pitchFamily="34" charset="0"/>
              </a:rPr>
              <a:t>BENEFITS FOR THE COMMUNITY</a:t>
            </a:r>
          </a:p>
        </p:txBody>
      </p:sp>
      <p:sp>
        <p:nvSpPr>
          <p:cNvPr id="2247" name="Text Box 199">
            <a:extLst>
              <a:ext uri="{FF2B5EF4-FFF2-40B4-BE49-F238E27FC236}">
                <a16:creationId xmlns:a16="http://schemas.microsoft.com/office/drawing/2014/main" id="{DBE303B4-69EE-8A2B-5EDB-2A9A4CB13BC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378613" y="5594350"/>
            <a:ext cx="9872662" cy="1257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bg1"/>
                </a:solidFill>
                <a:prstDash val="sysDot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209535" tIns="209535" rIns="209535" bIns="209535" anchor="ctr" anchorCtr="1"/>
          <a:lstStyle>
            <a:lvl1pPr defTabSz="402272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19100" defTabSz="402272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838200" defTabSz="402272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257300" defTabSz="402272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676400" defTabSz="402272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133600" defTabSz="40227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590800" defTabSz="40227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048000" defTabSz="40227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505200" defTabSz="40227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AT" sz="4400" dirty="0">
                <a:latin typeface="Impact" panose="020B0806030902050204" pitchFamily="34" charset="0"/>
              </a:rPr>
              <a:t>ACTIVITIES</a:t>
            </a:r>
          </a:p>
        </p:txBody>
      </p:sp>
      <p:sp>
        <p:nvSpPr>
          <p:cNvPr id="2248" name="Text Box 200">
            <a:extLst>
              <a:ext uri="{FF2B5EF4-FFF2-40B4-BE49-F238E27FC236}">
                <a16:creationId xmlns:a16="http://schemas.microsoft.com/office/drawing/2014/main" id="{714EE998-F51D-1EF3-7FDD-430CA36D3DD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430216" y="27894375"/>
            <a:ext cx="9140825" cy="1257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bg1"/>
                </a:solidFill>
                <a:prstDash val="sysDot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209535" tIns="209535" rIns="209535" bIns="209535" anchor="ctr" anchorCtr="1"/>
          <a:lstStyle>
            <a:lvl1pPr defTabSz="402272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19100" defTabSz="402272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838200" defTabSz="402272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257300" defTabSz="402272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676400" defTabSz="402272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133600" defTabSz="40227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590800" defTabSz="40227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048000" defTabSz="40227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505200" defTabSz="40227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AT" sz="4400" dirty="0">
                <a:latin typeface="Impact" panose="020B0806030902050204" pitchFamily="34" charset="0"/>
              </a:rPr>
              <a:t>CONTACT INFO</a:t>
            </a:r>
          </a:p>
        </p:txBody>
      </p:sp>
      <p:graphicFrame>
        <p:nvGraphicFramePr>
          <p:cNvPr id="2249" name="Object 201">
            <a:extLst>
              <a:ext uri="{FF2B5EF4-FFF2-40B4-BE49-F238E27FC236}">
                <a16:creationId xmlns:a16="http://schemas.microsoft.com/office/drawing/2014/main" id="{0CEF8DFD-8229-5869-77E9-D8DFE8FE35CE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19625215"/>
              </p:ext>
            </p:extLst>
          </p:nvPr>
        </p:nvGraphicFramePr>
        <p:xfrm>
          <a:off x="19198748" y="29151675"/>
          <a:ext cx="10056812" cy="8067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hart" r:id="rId2" imgW="11798300" imgH="11798300" progId="MSGraph.Chart.8">
                  <p:embed followColorScheme="full"/>
                </p:oleObj>
              </mc:Choice>
              <mc:Fallback>
                <p:oleObj name="Chart" r:id="rId2" imgW="11798300" imgH="11798300" progId="MSGraph.Chart.8">
                  <p:embed followColorScheme="full"/>
                  <p:pic>
                    <p:nvPicPr>
                      <p:cNvPr id="0" name="Object 20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198748" y="29151675"/>
                        <a:ext cx="10056812" cy="80676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C0C0C0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288" name="Text Box 240">
            <a:extLst>
              <a:ext uri="{FF2B5EF4-FFF2-40B4-BE49-F238E27FC236}">
                <a16:creationId xmlns:a16="http://schemas.microsoft.com/office/drawing/2014/main" id="{E9A7DA9D-500F-05E9-B693-18EDA1DB3A0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416979" y="37508747"/>
            <a:ext cx="3914775" cy="447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83814" tIns="41907" rIns="83814" bIns="41907">
            <a:spAutoFit/>
          </a:bodyPr>
          <a:lstStyle>
            <a:lvl1pPr defTabSz="402272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19100" defTabSz="402272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838200" defTabSz="402272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257300" defTabSz="402272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676400" defTabSz="402272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133600" defTabSz="40227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590800" defTabSz="40227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048000" defTabSz="40227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505200" defTabSz="40227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AT" sz="2400" b="1" dirty="0"/>
              <a:t>Chart 1.</a:t>
            </a:r>
            <a:r>
              <a:rPr lang="en-US" altLang="en-AT" sz="2400" dirty="0"/>
              <a:t> Label in 24pt Arial.</a:t>
            </a:r>
          </a:p>
        </p:txBody>
      </p:sp>
      <p:sp>
        <p:nvSpPr>
          <p:cNvPr id="2289" name="Text Box 241">
            <a:extLst>
              <a:ext uri="{FF2B5EF4-FFF2-40B4-BE49-F238E27FC236}">
                <a16:creationId xmlns:a16="http://schemas.microsoft.com/office/drawing/2014/main" id="{ED96B9C8-4269-7CBC-DB0F-0A8F7E0EDDB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814577" y="18199586"/>
            <a:ext cx="3913188" cy="447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83814" tIns="41907" rIns="83814" bIns="41907">
            <a:spAutoFit/>
          </a:bodyPr>
          <a:lstStyle>
            <a:lvl1pPr defTabSz="402272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19100" defTabSz="402272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838200" defTabSz="402272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257300" defTabSz="402272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676400" defTabSz="402272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133600" defTabSz="40227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590800" defTabSz="40227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048000" defTabSz="40227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505200" defTabSz="40227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AT" sz="2400" b="1" dirty="0"/>
              <a:t>Table 1.</a:t>
            </a:r>
            <a:r>
              <a:rPr lang="en-US" altLang="en-AT" sz="2400" dirty="0"/>
              <a:t> Label in 24pt Arial.</a:t>
            </a:r>
          </a:p>
        </p:txBody>
      </p:sp>
      <p:sp>
        <p:nvSpPr>
          <p:cNvPr id="2292" name="Text Box 244">
            <a:extLst>
              <a:ext uri="{FF2B5EF4-FFF2-40B4-BE49-F238E27FC236}">
                <a16:creationId xmlns:a16="http://schemas.microsoft.com/office/drawing/2014/main" id="{A13359F1-A2E8-B2B8-464B-7AA355EB3EE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828125" y="21992142"/>
            <a:ext cx="4048125" cy="447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83814" tIns="41907" rIns="83814" bIns="41907">
            <a:spAutoFit/>
          </a:bodyPr>
          <a:lstStyle>
            <a:lvl1pPr defTabSz="402272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19100" defTabSz="402272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838200" defTabSz="402272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257300" defTabSz="402272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676400" defTabSz="402272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133600" defTabSz="40227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590800" defTabSz="40227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048000" defTabSz="40227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505200" defTabSz="40227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US" altLang="en-AT" sz="2400" b="1" dirty="0"/>
              <a:t>Figure 1.</a:t>
            </a:r>
            <a:r>
              <a:rPr lang="en-US" altLang="en-AT" sz="2400" dirty="0"/>
              <a:t> Label in 24pt Arial.</a:t>
            </a:r>
          </a:p>
        </p:txBody>
      </p:sp>
      <p:sp>
        <p:nvSpPr>
          <p:cNvPr id="2293" name="Text Box 245">
            <a:extLst>
              <a:ext uri="{FF2B5EF4-FFF2-40B4-BE49-F238E27FC236}">
                <a16:creationId xmlns:a16="http://schemas.microsoft.com/office/drawing/2014/main" id="{7E00880D-E1D9-2AD5-8DB7-DDDF750F4B6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828125" y="27894375"/>
            <a:ext cx="4048125" cy="447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83814" tIns="41907" rIns="83814" bIns="41907">
            <a:spAutoFit/>
          </a:bodyPr>
          <a:lstStyle>
            <a:lvl1pPr defTabSz="402272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19100" defTabSz="402272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838200" defTabSz="402272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257300" defTabSz="402272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676400" defTabSz="402272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133600" defTabSz="40227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590800" defTabSz="40227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048000" defTabSz="40227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505200" defTabSz="40227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US" altLang="en-AT" sz="2400" b="1" dirty="0"/>
              <a:t>Figure 2.</a:t>
            </a:r>
            <a:r>
              <a:rPr lang="en-US" altLang="en-AT" sz="2400" dirty="0"/>
              <a:t> Label in 24pt Arial.</a:t>
            </a:r>
          </a:p>
        </p:txBody>
      </p:sp>
      <p:sp>
        <p:nvSpPr>
          <p:cNvPr id="2294" name="Text Box 246">
            <a:extLst>
              <a:ext uri="{FF2B5EF4-FFF2-40B4-BE49-F238E27FC236}">
                <a16:creationId xmlns:a16="http://schemas.microsoft.com/office/drawing/2014/main" id="{67F55656-751F-F439-E099-A69475F68CB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12813" y="5562600"/>
            <a:ext cx="6581775" cy="1257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209535" tIns="209535" rIns="209535" bIns="209535" anchor="ctr" anchorCtr="1"/>
          <a:lstStyle>
            <a:lvl1pPr defTabSz="402272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19100" defTabSz="402272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838200" defTabSz="402272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257300" defTabSz="402272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676400" defTabSz="402272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133600" defTabSz="40227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590800" defTabSz="40227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048000" defTabSz="40227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505200" defTabSz="40227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AT" sz="4400" dirty="0">
                <a:latin typeface="Impact" panose="020B0806030902050204" pitchFamily="34" charset="0"/>
              </a:rPr>
              <a:t>SUMMARY</a:t>
            </a:r>
          </a:p>
        </p:txBody>
      </p:sp>
      <p:sp>
        <p:nvSpPr>
          <p:cNvPr id="2299" name="Text Box 251">
            <a:extLst>
              <a:ext uri="{FF2B5EF4-FFF2-40B4-BE49-F238E27FC236}">
                <a16:creationId xmlns:a16="http://schemas.microsoft.com/office/drawing/2014/main" id="{0E8F808A-8B03-89FA-BB50-5C4DD79D954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76718" y="20700937"/>
            <a:ext cx="6581775" cy="10160063"/>
          </a:xfrm>
          <a:prstGeom prst="rect">
            <a:avLst/>
          </a:prstGeom>
          <a:solidFill>
            <a:srgbClr val="CCEC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9050">
                <a:solidFill>
                  <a:schemeClr val="tx1"/>
                </a:solidFill>
                <a:prstDash val="dash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82880" tIns="182880" rIns="182880" bIns="182880"/>
          <a:lstStyle>
            <a:lvl1pPr defTabSz="8382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19100" defTabSz="8382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838200" defTabSz="8382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257300" defTabSz="8382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676400" defTabSz="8382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133600" defTabSz="838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590800" defTabSz="838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048000" defTabSz="838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505200" defTabSz="838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AT" sz="4000" b="1" dirty="0">
                <a:latin typeface="Garamond" panose="02020404030301010803" pitchFamily="18" charset="0"/>
                <a:cs typeface="Baguet Script" panose="020F0502020204030204" pitchFamily="34" charset="0"/>
              </a:rPr>
              <a:t>“SPAGN is working to improve the treatment and care of sarcoma patients through information and support, and by increasing the visibility of sarcoma with policymakers and the public.”*</a:t>
            </a:r>
          </a:p>
          <a:p>
            <a:endParaRPr lang="en-US" altLang="en-AT" sz="4000" b="1" dirty="0">
              <a:latin typeface="Garamond" panose="02020404030301010803" pitchFamily="18" charset="0"/>
              <a:cs typeface="Baguet Script" panose="020F0502020204030204" pitchFamily="34" charset="0"/>
            </a:endParaRPr>
          </a:p>
          <a:p>
            <a:r>
              <a:rPr lang="en-US" altLang="en-AT" sz="4000" b="1" dirty="0">
                <a:latin typeface="Garamond" panose="02020404030301010803" pitchFamily="18" charset="0"/>
                <a:cs typeface="Baguet Script" panose="020F0502020204030204" pitchFamily="34" charset="0"/>
              </a:rPr>
              <a:t>-- Kathrin Schuster, Executive Director of SPAGN</a:t>
            </a:r>
          </a:p>
          <a:p>
            <a:endParaRPr lang="en-US" altLang="en-AT" sz="4000" b="1" dirty="0">
              <a:latin typeface="Garamond" panose="02020404030301010803" pitchFamily="18" charset="0"/>
              <a:cs typeface="Baguet Script" panose="020F0502020204030204" pitchFamily="34" charset="0"/>
            </a:endParaRPr>
          </a:p>
          <a:p>
            <a:endParaRPr lang="en-US" altLang="en-AT" sz="4000" b="1" dirty="0">
              <a:latin typeface="Garamond" panose="02020404030301010803" pitchFamily="18" charset="0"/>
              <a:cs typeface="Baguet Script" panose="020F0502020204030204" pitchFamily="34" charset="0"/>
            </a:endParaRPr>
          </a:p>
          <a:p>
            <a:r>
              <a:rPr lang="en-US" altLang="en-AT" sz="4000" b="1" dirty="0">
                <a:latin typeface="Garamond" panose="02020404030301010803" pitchFamily="18" charset="0"/>
                <a:cs typeface="Baguet Script" panose="020F0502020204030204" pitchFamily="34" charset="0"/>
              </a:rPr>
              <a:t>* </a:t>
            </a:r>
            <a:r>
              <a:rPr lang="en-US" altLang="en-AT" sz="4000" b="1">
                <a:latin typeface="Garamond" panose="02020404030301010803" pitchFamily="18" charset="0"/>
                <a:cs typeface="Baguet Script" panose="020F0502020204030204" pitchFamily="34" charset="0"/>
              </a:rPr>
              <a:t>Sample text</a:t>
            </a:r>
            <a:endParaRPr lang="en-US" altLang="en-AT" sz="4000" b="1" dirty="0">
              <a:latin typeface="Garamond" panose="02020404030301010803" pitchFamily="18" charset="0"/>
              <a:cs typeface="Baguet Script" panose="020F0502020204030204" pitchFamily="34" charset="0"/>
            </a:endParaRPr>
          </a:p>
        </p:txBody>
      </p:sp>
      <p:sp>
        <p:nvSpPr>
          <p:cNvPr id="2302" name="Rectangle 254">
            <a:extLst>
              <a:ext uri="{FF2B5EF4-FFF2-40B4-BE49-F238E27FC236}">
                <a16:creationId xmlns:a16="http://schemas.microsoft.com/office/drawing/2014/main" id="{743F0E02-0551-16F0-9874-1FD4BF25E916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2178050" y="1339850"/>
            <a:ext cx="4022725" cy="3019425"/>
          </a:xfrm>
          <a:prstGeom prst="rect">
            <a:avLst/>
          </a:prstGeom>
          <a:blipFill dpi="0" rotWithShape="1">
            <a:blip r:embed="rId4">
              <a:lum bright="70000" contrast="-70000"/>
            </a:blip>
            <a:srcRect/>
            <a:stretch>
              <a:fillRect r="-79"/>
            </a:stretch>
          </a:blip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83814" tIns="41907" rIns="83814" bIns="41907" anchor="ctr"/>
          <a:lstStyle>
            <a:lvl1pPr defTabSz="402272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19100" defTabSz="402272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838200" defTabSz="402272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257300" defTabSz="402272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676400" defTabSz="402272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133600" defTabSz="40227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590800" defTabSz="40227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048000" defTabSz="40227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505200" defTabSz="40227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US" altLang="en-AT" sz="2800" b="1" dirty="0"/>
              <a:t>REPLACE THIS BOX WITH YOUR ORGANIZATION’S</a:t>
            </a:r>
          </a:p>
          <a:p>
            <a:pPr algn="ctr"/>
            <a:r>
              <a:rPr lang="en-US" altLang="en-AT" sz="2800" b="1" dirty="0"/>
              <a:t>HIGH RESOLUTION LOGO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C74FA213-5A56-48F0-9A8F-653F0AFABBE7}"/>
              </a:ext>
            </a:extLst>
          </p:cNvPr>
          <p:cNvSpPr txBox="1"/>
          <p:nvPr/>
        </p:nvSpPr>
        <p:spPr>
          <a:xfrm>
            <a:off x="834542" y="18809388"/>
            <a:ext cx="626972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T" sz="4400" dirty="0">
                <a:latin typeface="Impact" panose="020B0806030902050204" pitchFamily="34" charset="0"/>
              </a:rPr>
              <a:t>OUR AIMS</a:t>
            </a:r>
          </a:p>
        </p:txBody>
      </p:sp>
      <p:pic>
        <p:nvPicPr>
          <p:cNvPr id="6" name="Picture 5" descr="A group of people in a room&#10;&#10;Description automatically generated">
            <a:extLst>
              <a:ext uri="{FF2B5EF4-FFF2-40B4-BE49-F238E27FC236}">
                <a16:creationId xmlns:a16="http://schemas.microsoft.com/office/drawing/2014/main" id="{8B5F5BF2-DA6D-48CE-518B-0034540D4DB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112841" y="15859727"/>
            <a:ext cx="8458200" cy="5636596"/>
          </a:xfrm>
          <a:prstGeom prst="rect">
            <a:avLst/>
          </a:prstGeom>
        </p:spPr>
      </p:pic>
      <p:pic>
        <p:nvPicPr>
          <p:cNvPr id="8" name="Picture 7" descr="A group of people holding certificates&#10;&#10;Description automatically generated">
            <a:extLst>
              <a:ext uri="{FF2B5EF4-FFF2-40B4-BE49-F238E27FC236}">
                <a16:creationId xmlns:a16="http://schemas.microsoft.com/office/drawing/2014/main" id="{0C44B467-3A28-0887-0702-87618E6202C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9436556" y="15849762"/>
            <a:ext cx="9752011" cy="5504619"/>
          </a:xfrm>
          <a:prstGeom prst="rect">
            <a:avLst/>
          </a:prstGeom>
        </p:spPr>
      </p:pic>
      <p:pic>
        <p:nvPicPr>
          <p:cNvPr id="10" name="Picture 9" descr="A group of people clapping in a room&#10;&#10;Description automatically generated">
            <a:extLst>
              <a:ext uri="{FF2B5EF4-FFF2-40B4-BE49-F238E27FC236}">
                <a16:creationId xmlns:a16="http://schemas.microsoft.com/office/drawing/2014/main" id="{3BB9E03D-8DD9-C1A0-E3BD-628E53D74985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9436557" y="22707504"/>
            <a:ext cx="9875620" cy="4648296"/>
          </a:xfrm>
          <a:prstGeom prst="rect">
            <a:avLst/>
          </a:prstGeom>
        </p:spPr>
      </p:pic>
      <p:pic>
        <p:nvPicPr>
          <p:cNvPr id="12" name="Picture 11" descr="A black background with white squares&#10;&#10;Description automatically generated">
            <a:extLst>
              <a:ext uri="{FF2B5EF4-FFF2-40B4-BE49-F238E27FC236}">
                <a16:creationId xmlns:a16="http://schemas.microsoft.com/office/drawing/2014/main" id="{61A7AB76-E7EC-AA53-3533-B5662B4EDAB7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2329900" y="34799438"/>
            <a:ext cx="3400913" cy="3400913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022725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AT" sz="3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022725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AT" sz="3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2241</TotalTime>
  <Words>400</Words>
  <Application>Microsoft Macintosh PowerPoint</Application>
  <PresentationFormat>Custom</PresentationFormat>
  <Paragraphs>81</Paragraphs>
  <Slides>1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7" baseType="lpstr">
      <vt:lpstr>Arial</vt:lpstr>
      <vt:lpstr>Calibri</vt:lpstr>
      <vt:lpstr>Garamond</vt:lpstr>
      <vt:lpstr>Impact</vt:lpstr>
      <vt:lpstr>Default Design</vt:lpstr>
      <vt:lpstr>Chart</vt:lpstr>
      <vt:lpstr>PowerPoint Presentation</vt:lpstr>
    </vt:vector>
  </TitlesOfParts>
  <Company>Genigraphics 800.790.4001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Research poster 44 x 44 - A</dc:title>
  <dc:creator>Genigraphics 800.790.4001</dc:creator>
  <dc:description>To order poster prints visit us at www.genigraphics.com</dc:description>
  <cp:lastModifiedBy>Microsoft Office User</cp:lastModifiedBy>
  <cp:revision>51</cp:revision>
  <dcterms:created xsi:type="dcterms:W3CDTF">2008-05-03T03:01:56Z</dcterms:created>
  <dcterms:modified xsi:type="dcterms:W3CDTF">2023-08-29T06:02:39Z</dcterms:modified>
</cp:coreProperties>
</file>