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BC"/>
    <a:srgbClr val="FFEDB3"/>
    <a:srgbClr val="FFC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6" d="100"/>
          <a:sy n="46" d="100"/>
        </p:scale>
        <p:origin x="286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69F46-E854-4DC4-8D15-F803982E2173}" type="datetimeFigureOut">
              <a:rPr lang="en-US" smtClean="0"/>
              <a:t>4/10/2026</a:t>
            </a:fld>
            <a:endParaRPr lang="en-US"/>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65D3B-1F8E-44A2-B629-FA1114EDB7CC}" type="slidenum">
              <a:rPr lang="en-US" smtClean="0"/>
              <a:t>‹#›</a:t>
            </a:fld>
            <a:endParaRPr lang="en-US"/>
          </a:p>
        </p:txBody>
      </p:sp>
    </p:spTree>
    <p:extLst>
      <p:ext uri="{BB962C8B-B14F-4D97-AF65-F5344CB8AC3E}">
        <p14:creationId xmlns:p14="http://schemas.microsoft.com/office/powerpoint/2010/main" val="38221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65D3B-1F8E-44A2-B629-FA1114EDB7CC}" type="slidenum">
              <a:rPr lang="en-US" smtClean="0"/>
              <a:t>1</a:t>
            </a:fld>
            <a:endParaRPr lang="en-US"/>
          </a:p>
        </p:txBody>
      </p:sp>
    </p:spTree>
    <p:extLst>
      <p:ext uri="{BB962C8B-B14F-4D97-AF65-F5344CB8AC3E}">
        <p14:creationId xmlns:p14="http://schemas.microsoft.com/office/powerpoint/2010/main" val="136217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56D2EA-6225-4C2B-8D55-6BE53CA8C100}"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6BF9D-6A1A-4ABE-AF85-3418B3DE7A00}" type="slidenum">
              <a:rPr lang="en-US" smtClean="0"/>
              <a:t>‹#›</a:t>
            </a:fld>
            <a:endParaRPr lang="en-US"/>
          </a:p>
        </p:txBody>
      </p:sp>
    </p:spTree>
    <p:extLst>
      <p:ext uri="{BB962C8B-B14F-4D97-AF65-F5344CB8AC3E}">
        <p14:creationId xmlns:p14="http://schemas.microsoft.com/office/powerpoint/2010/main" val="276618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6D2EA-6225-4C2B-8D55-6BE53CA8C100}"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6BF9D-6A1A-4ABE-AF85-3418B3DE7A00}" type="slidenum">
              <a:rPr lang="en-US" smtClean="0"/>
              <a:t>‹#›</a:t>
            </a:fld>
            <a:endParaRPr lang="en-US"/>
          </a:p>
        </p:txBody>
      </p:sp>
    </p:spTree>
    <p:extLst>
      <p:ext uri="{BB962C8B-B14F-4D97-AF65-F5344CB8AC3E}">
        <p14:creationId xmlns:p14="http://schemas.microsoft.com/office/powerpoint/2010/main" val="1761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6D2EA-6225-4C2B-8D55-6BE53CA8C100}"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6BF9D-6A1A-4ABE-AF85-3418B3DE7A00}" type="slidenum">
              <a:rPr lang="en-US" smtClean="0"/>
              <a:t>‹#›</a:t>
            </a:fld>
            <a:endParaRPr lang="en-US"/>
          </a:p>
        </p:txBody>
      </p:sp>
    </p:spTree>
    <p:extLst>
      <p:ext uri="{BB962C8B-B14F-4D97-AF65-F5344CB8AC3E}">
        <p14:creationId xmlns:p14="http://schemas.microsoft.com/office/powerpoint/2010/main" val="110058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6D2EA-6225-4C2B-8D55-6BE53CA8C100}"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6BF9D-6A1A-4ABE-AF85-3418B3DE7A00}" type="slidenum">
              <a:rPr lang="en-US" smtClean="0"/>
              <a:t>‹#›</a:t>
            </a:fld>
            <a:endParaRPr lang="en-US"/>
          </a:p>
        </p:txBody>
      </p:sp>
    </p:spTree>
    <p:extLst>
      <p:ext uri="{BB962C8B-B14F-4D97-AF65-F5344CB8AC3E}">
        <p14:creationId xmlns:p14="http://schemas.microsoft.com/office/powerpoint/2010/main" val="332578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6D2EA-6225-4C2B-8D55-6BE53CA8C100}"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6BF9D-6A1A-4ABE-AF85-3418B3DE7A00}" type="slidenum">
              <a:rPr lang="en-US" smtClean="0"/>
              <a:t>‹#›</a:t>
            </a:fld>
            <a:endParaRPr lang="en-US"/>
          </a:p>
        </p:txBody>
      </p:sp>
    </p:spTree>
    <p:extLst>
      <p:ext uri="{BB962C8B-B14F-4D97-AF65-F5344CB8AC3E}">
        <p14:creationId xmlns:p14="http://schemas.microsoft.com/office/powerpoint/2010/main" val="344909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56D2EA-6225-4C2B-8D55-6BE53CA8C100}"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6BF9D-6A1A-4ABE-AF85-3418B3DE7A00}" type="slidenum">
              <a:rPr lang="en-US" smtClean="0"/>
              <a:t>‹#›</a:t>
            </a:fld>
            <a:endParaRPr lang="en-US"/>
          </a:p>
        </p:txBody>
      </p:sp>
    </p:spTree>
    <p:extLst>
      <p:ext uri="{BB962C8B-B14F-4D97-AF65-F5344CB8AC3E}">
        <p14:creationId xmlns:p14="http://schemas.microsoft.com/office/powerpoint/2010/main" val="239197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56D2EA-6225-4C2B-8D55-6BE53CA8C100}" type="datetimeFigureOut">
              <a:rPr lang="en-US" smtClean="0"/>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6BF9D-6A1A-4ABE-AF85-3418B3DE7A00}" type="slidenum">
              <a:rPr lang="en-US" smtClean="0"/>
              <a:t>‹#›</a:t>
            </a:fld>
            <a:endParaRPr lang="en-US"/>
          </a:p>
        </p:txBody>
      </p:sp>
    </p:spTree>
    <p:extLst>
      <p:ext uri="{BB962C8B-B14F-4D97-AF65-F5344CB8AC3E}">
        <p14:creationId xmlns:p14="http://schemas.microsoft.com/office/powerpoint/2010/main" val="13925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56D2EA-6225-4C2B-8D55-6BE53CA8C100}" type="datetimeFigureOut">
              <a:rPr lang="en-US" smtClean="0"/>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6BF9D-6A1A-4ABE-AF85-3418B3DE7A00}" type="slidenum">
              <a:rPr lang="en-US" smtClean="0"/>
              <a:t>‹#›</a:t>
            </a:fld>
            <a:endParaRPr lang="en-US"/>
          </a:p>
        </p:txBody>
      </p:sp>
    </p:spTree>
    <p:extLst>
      <p:ext uri="{BB962C8B-B14F-4D97-AF65-F5344CB8AC3E}">
        <p14:creationId xmlns:p14="http://schemas.microsoft.com/office/powerpoint/2010/main" val="332307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6D2EA-6225-4C2B-8D55-6BE53CA8C100}" type="datetimeFigureOut">
              <a:rPr lang="en-US" smtClean="0"/>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6BF9D-6A1A-4ABE-AF85-3418B3DE7A00}" type="slidenum">
              <a:rPr lang="en-US" smtClean="0"/>
              <a:t>‹#›</a:t>
            </a:fld>
            <a:endParaRPr lang="en-US"/>
          </a:p>
        </p:txBody>
      </p:sp>
    </p:spTree>
    <p:extLst>
      <p:ext uri="{BB962C8B-B14F-4D97-AF65-F5344CB8AC3E}">
        <p14:creationId xmlns:p14="http://schemas.microsoft.com/office/powerpoint/2010/main" val="28026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256D2EA-6225-4C2B-8D55-6BE53CA8C100}"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6BF9D-6A1A-4ABE-AF85-3418B3DE7A00}" type="slidenum">
              <a:rPr lang="en-US" smtClean="0"/>
              <a:t>‹#›</a:t>
            </a:fld>
            <a:endParaRPr lang="en-US"/>
          </a:p>
        </p:txBody>
      </p:sp>
    </p:spTree>
    <p:extLst>
      <p:ext uri="{BB962C8B-B14F-4D97-AF65-F5344CB8AC3E}">
        <p14:creationId xmlns:p14="http://schemas.microsoft.com/office/powerpoint/2010/main" val="415066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256D2EA-6225-4C2B-8D55-6BE53CA8C100}"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6BF9D-6A1A-4ABE-AF85-3418B3DE7A00}" type="slidenum">
              <a:rPr lang="en-US" smtClean="0"/>
              <a:t>‹#›</a:t>
            </a:fld>
            <a:endParaRPr lang="en-US"/>
          </a:p>
        </p:txBody>
      </p:sp>
    </p:spTree>
    <p:extLst>
      <p:ext uri="{BB962C8B-B14F-4D97-AF65-F5344CB8AC3E}">
        <p14:creationId xmlns:p14="http://schemas.microsoft.com/office/powerpoint/2010/main" val="196531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1256D2EA-6225-4C2B-8D55-6BE53CA8C100}" type="datetimeFigureOut">
              <a:rPr lang="en-US" smtClean="0"/>
              <a:t>4/10/2026</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E836BF9D-6A1A-4ABE-AF85-3418B3DE7A00}" type="slidenum">
              <a:rPr lang="en-US" smtClean="0"/>
              <a:t>‹#›</a:t>
            </a:fld>
            <a:endParaRPr lang="en-US"/>
          </a:p>
        </p:txBody>
      </p:sp>
    </p:spTree>
    <p:extLst>
      <p:ext uri="{BB962C8B-B14F-4D97-AF65-F5344CB8AC3E}">
        <p14:creationId xmlns:p14="http://schemas.microsoft.com/office/powerpoint/2010/main" val="463219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441A7250-9F4F-02B3-8DBB-BC214EA53BCD}"/>
              </a:ext>
            </a:extLst>
          </p:cNvPr>
          <p:cNvSpPr/>
          <p:nvPr/>
        </p:nvSpPr>
        <p:spPr>
          <a:xfrm>
            <a:off x="269435" y="286317"/>
            <a:ext cx="7157084" cy="512921"/>
          </a:xfrm>
          <a:prstGeom prst="rect">
            <a:avLst/>
          </a:prstGeom>
          <a:noFill/>
          <a:ln/>
        </p:spPr>
        <p:txBody>
          <a:bodyPr wrap="none" lIns="0" tIns="0" rIns="0" bIns="0" rtlCol="0" anchor="t"/>
          <a:lstStyle/>
          <a:p>
            <a:pPr>
              <a:lnSpc>
                <a:spcPts val="4000"/>
              </a:lnSpc>
            </a:pPr>
            <a:r>
              <a:rPr lang="en-US" sz="2400" b="1" dirty="0">
                <a:solidFill>
                  <a:srgbClr val="000000"/>
                </a:solidFill>
                <a:latin typeface="Petrona Bold" pitchFamily="34" charset="0"/>
                <a:ea typeface="Petrona Bold" pitchFamily="34" charset="-122"/>
                <a:cs typeface="Petrona Bold" pitchFamily="34" charset="-120"/>
              </a:rPr>
              <a:t>SPAGN Conference Participant Profile</a:t>
            </a:r>
            <a:endParaRPr lang="en-US" sz="2400" dirty="0"/>
          </a:p>
        </p:txBody>
      </p:sp>
      <p:sp>
        <p:nvSpPr>
          <p:cNvPr id="19" name="Shape 15">
            <a:extLst>
              <a:ext uri="{FF2B5EF4-FFF2-40B4-BE49-F238E27FC236}">
                <a16:creationId xmlns:a16="http://schemas.microsoft.com/office/drawing/2014/main" id="{1C8EE9B3-2B27-B09C-7565-99091B7497F6}"/>
              </a:ext>
            </a:extLst>
          </p:cNvPr>
          <p:cNvSpPr/>
          <p:nvPr/>
        </p:nvSpPr>
        <p:spPr>
          <a:xfrm>
            <a:off x="198380" y="4371727"/>
            <a:ext cx="351710" cy="351710"/>
          </a:xfrm>
          <a:prstGeom prst="roundRect">
            <a:avLst>
              <a:gd name="adj" fmla="val 18669"/>
            </a:avLst>
          </a:prstGeom>
          <a:solidFill>
            <a:srgbClr val="CCEEFF"/>
          </a:solidFill>
          <a:ln w="7620">
            <a:solidFill>
              <a:srgbClr val="B2D4E5"/>
            </a:solidFill>
            <a:prstDash val="solid"/>
          </a:ln>
        </p:spPr>
      </p:sp>
      <p:pic>
        <p:nvPicPr>
          <p:cNvPr id="20" name="Image 0" descr="preencoded.png">
            <a:extLst>
              <a:ext uri="{FF2B5EF4-FFF2-40B4-BE49-F238E27FC236}">
                <a16:creationId xmlns:a16="http://schemas.microsoft.com/office/drawing/2014/main" id="{149B5367-3AF0-CC0F-1712-2B1F1CF7B5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125" y="4424411"/>
            <a:ext cx="246220" cy="246220"/>
          </a:xfrm>
          <a:prstGeom prst="rect">
            <a:avLst/>
          </a:prstGeom>
        </p:spPr>
      </p:pic>
      <p:sp>
        <p:nvSpPr>
          <p:cNvPr id="21" name="Text 16">
            <a:extLst>
              <a:ext uri="{FF2B5EF4-FFF2-40B4-BE49-F238E27FC236}">
                <a16:creationId xmlns:a16="http://schemas.microsoft.com/office/drawing/2014/main" id="{02BFA1A5-EA43-7457-FC7B-BE8D64A98C86}"/>
              </a:ext>
            </a:extLst>
          </p:cNvPr>
          <p:cNvSpPr/>
          <p:nvPr/>
        </p:nvSpPr>
        <p:spPr>
          <a:xfrm>
            <a:off x="657723" y="4425423"/>
            <a:ext cx="5548670" cy="256341"/>
          </a:xfrm>
          <a:prstGeom prst="rect">
            <a:avLst/>
          </a:prstGeom>
          <a:noFill/>
          <a:ln/>
        </p:spPr>
        <p:txBody>
          <a:bodyPr wrap="none" lIns="0" tIns="0" rIns="0" bIns="0" rtlCol="0" anchor="t"/>
          <a:lstStyle/>
          <a:p>
            <a:pPr>
              <a:lnSpc>
                <a:spcPts val="2000"/>
              </a:lnSpc>
            </a:pPr>
            <a:r>
              <a:rPr lang="en-US" sz="1600" b="1" dirty="0">
                <a:solidFill>
                  <a:srgbClr val="0075BC"/>
                </a:solidFill>
                <a:latin typeface="Petrona Bold" pitchFamily="34" charset="0"/>
                <a:ea typeface="Petrona Bold" pitchFamily="34" charset="-122"/>
                <a:cs typeface="Petrona Bold" pitchFamily="34" charset="-120"/>
              </a:rPr>
              <a:t>What is your connection to sarcoma or your sarcoma story?</a:t>
            </a:r>
            <a:endParaRPr lang="en-US" sz="1600" dirty="0">
              <a:solidFill>
                <a:srgbClr val="0075BC"/>
              </a:solidFill>
            </a:endParaRPr>
          </a:p>
        </p:txBody>
      </p:sp>
      <p:sp>
        <p:nvSpPr>
          <p:cNvPr id="22" name="Text 17">
            <a:extLst>
              <a:ext uri="{FF2B5EF4-FFF2-40B4-BE49-F238E27FC236}">
                <a16:creationId xmlns:a16="http://schemas.microsoft.com/office/drawing/2014/main" id="{8F49A8CF-023D-4D2B-4044-037F0F96323A}"/>
              </a:ext>
            </a:extLst>
          </p:cNvPr>
          <p:cNvSpPr/>
          <p:nvPr/>
        </p:nvSpPr>
        <p:spPr>
          <a:xfrm>
            <a:off x="713989" y="5075104"/>
            <a:ext cx="4769445" cy="1081038"/>
          </a:xfrm>
          <a:prstGeom prst="rect">
            <a:avLst/>
          </a:prstGeom>
          <a:noFill/>
          <a:ln/>
        </p:spPr>
        <p:txBody>
          <a:bodyPr wrap="none" lIns="0" tIns="0" rIns="0" bIns="0" rtlCol="0" anchor="t"/>
          <a:lstStyle/>
          <a:p>
            <a:pPr>
              <a:lnSpc>
                <a:spcPts val="1650"/>
              </a:lnSpc>
            </a:pPr>
            <a:endParaRPr lang="en-US" sz="1200" dirty="0"/>
          </a:p>
        </p:txBody>
      </p:sp>
      <p:sp>
        <p:nvSpPr>
          <p:cNvPr id="23" name="Shape 18">
            <a:extLst>
              <a:ext uri="{FF2B5EF4-FFF2-40B4-BE49-F238E27FC236}">
                <a16:creationId xmlns:a16="http://schemas.microsoft.com/office/drawing/2014/main" id="{01002412-717E-DE68-78A7-FDF04AB2F9F0}"/>
              </a:ext>
            </a:extLst>
          </p:cNvPr>
          <p:cNvSpPr/>
          <p:nvPr/>
        </p:nvSpPr>
        <p:spPr>
          <a:xfrm>
            <a:off x="197020" y="5718412"/>
            <a:ext cx="351710" cy="351710"/>
          </a:xfrm>
          <a:prstGeom prst="roundRect">
            <a:avLst>
              <a:gd name="adj" fmla="val 18669"/>
            </a:avLst>
          </a:prstGeom>
          <a:solidFill>
            <a:srgbClr val="CCEEFF"/>
          </a:solidFill>
          <a:ln w="7620">
            <a:solidFill>
              <a:srgbClr val="B2D4E5"/>
            </a:solidFill>
            <a:prstDash val="solid"/>
          </a:ln>
        </p:spPr>
      </p:sp>
      <p:pic>
        <p:nvPicPr>
          <p:cNvPr id="24" name="Image 1" descr="preencoded.png">
            <a:extLst>
              <a:ext uri="{FF2B5EF4-FFF2-40B4-BE49-F238E27FC236}">
                <a16:creationId xmlns:a16="http://schemas.microsoft.com/office/drawing/2014/main" id="{B8C93AE8-28A8-B6EE-0102-9529A50A8B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9765" y="5771099"/>
            <a:ext cx="246220" cy="246220"/>
          </a:xfrm>
          <a:prstGeom prst="rect">
            <a:avLst/>
          </a:prstGeom>
        </p:spPr>
      </p:pic>
      <p:sp>
        <p:nvSpPr>
          <p:cNvPr id="25" name="Text 19">
            <a:extLst>
              <a:ext uri="{FF2B5EF4-FFF2-40B4-BE49-F238E27FC236}">
                <a16:creationId xmlns:a16="http://schemas.microsoft.com/office/drawing/2014/main" id="{CEA48D51-EA02-5F3F-A892-3A8D5D9D41FF}"/>
              </a:ext>
            </a:extLst>
          </p:cNvPr>
          <p:cNvSpPr/>
          <p:nvPr/>
        </p:nvSpPr>
        <p:spPr>
          <a:xfrm>
            <a:off x="656361" y="5772110"/>
            <a:ext cx="5323524" cy="256341"/>
          </a:xfrm>
          <a:prstGeom prst="rect">
            <a:avLst/>
          </a:prstGeom>
          <a:noFill/>
          <a:ln/>
        </p:spPr>
        <p:txBody>
          <a:bodyPr wrap="none" lIns="0" tIns="0" rIns="0" bIns="0" rtlCol="0" anchor="t"/>
          <a:lstStyle/>
          <a:p>
            <a:pPr>
              <a:lnSpc>
                <a:spcPts val="2000"/>
              </a:lnSpc>
            </a:pPr>
            <a:r>
              <a:rPr lang="en-US" sz="1600" b="1" dirty="0">
                <a:solidFill>
                  <a:srgbClr val="0075BC"/>
                </a:solidFill>
                <a:latin typeface="Petrona Bold" pitchFamily="34" charset="0"/>
                <a:ea typeface="Petrona Bold" pitchFamily="34" charset="-122"/>
                <a:cs typeface="Petrona Bold" pitchFamily="34" charset="-120"/>
              </a:rPr>
              <a:t>What's most important to know about your organization?</a:t>
            </a:r>
            <a:endParaRPr lang="en-US" sz="1600" dirty="0">
              <a:solidFill>
                <a:srgbClr val="0075BC"/>
              </a:solidFill>
            </a:endParaRPr>
          </a:p>
        </p:txBody>
      </p:sp>
      <p:sp>
        <p:nvSpPr>
          <p:cNvPr id="26" name="Shape 20">
            <a:extLst>
              <a:ext uri="{FF2B5EF4-FFF2-40B4-BE49-F238E27FC236}">
                <a16:creationId xmlns:a16="http://schemas.microsoft.com/office/drawing/2014/main" id="{5471061C-8F88-EF13-12C4-D59060C8DA35}"/>
              </a:ext>
            </a:extLst>
          </p:cNvPr>
          <p:cNvSpPr/>
          <p:nvPr/>
        </p:nvSpPr>
        <p:spPr>
          <a:xfrm>
            <a:off x="197020" y="7144419"/>
            <a:ext cx="351710" cy="351710"/>
          </a:xfrm>
          <a:prstGeom prst="roundRect">
            <a:avLst>
              <a:gd name="adj" fmla="val 18669"/>
            </a:avLst>
          </a:prstGeom>
          <a:solidFill>
            <a:srgbClr val="CCEEFF"/>
          </a:solidFill>
          <a:ln w="7620">
            <a:solidFill>
              <a:srgbClr val="B2D4E5"/>
            </a:solidFill>
            <a:prstDash val="solid"/>
          </a:ln>
        </p:spPr>
      </p:sp>
      <p:pic>
        <p:nvPicPr>
          <p:cNvPr id="27" name="Image 2" descr="preencoded.png">
            <a:extLst>
              <a:ext uri="{FF2B5EF4-FFF2-40B4-BE49-F238E27FC236}">
                <a16:creationId xmlns:a16="http://schemas.microsoft.com/office/drawing/2014/main" id="{FF8BDD23-1CCF-FE5E-1A20-7A61CEBC20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9765" y="7197104"/>
            <a:ext cx="246220" cy="246220"/>
          </a:xfrm>
          <a:prstGeom prst="rect">
            <a:avLst/>
          </a:prstGeom>
        </p:spPr>
      </p:pic>
      <p:sp>
        <p:nvSpPr>
          <p:cNvPr id="28" name="Text 21">
            <a:extLst>
              <a:ext uri="{FF2B5EF4-FFF2-40B4-BE49-F238E27FC236}">
                <a16:creationId xmlns:a16="http://schemas.microsoft.com/office/drawing/2014/main" id="{752348DD-3DB2-454F-5B43-9B4C8F45DB99}"/>
              </a:ext>
            </a:extLst>
          </p:cNvPr>
          <p:cNvSpPr/>
          <p:nvPr/>
        </p:nvSpPr>
        <p:spPr>
          <a:xfrm>
            <a:off x="656361" y="7198117"/>
            <a:ext cx="4675108" cy="256341"/>
          </a:xfrm>
          <a:prstGeom prst="rect">
            <a:avLst/>
          </a:prstGeom>
          <a:noFill/>
          <a:ln/>
        </p:spPr>
        <p:txBody>
          <a:bodyPr wrap="none" lIns="0" tIns="0" rIns="0" bIns="0" rtlCol="0" anchor="t"/>
          <a:lstStyle/>
          <a:p>
            <a:pPr>
              <a:lnSpc>
                <a:spcPts val="2000"/>
              </a:lnSpc>
            </a:pPr>
            <a:r>
              <a:rPr lang="en-US" sz="1600" b="1" dirty="0">
                <a:solidFill>
                  <a:srgbClr val="0075BC"/>
                </a:solidFill>
                <a:latin typeface="Petrona Bold" pitchFamily="34" charset="0"/>
                <a:ea typeface="Petrona Bold" pitchFamily="34" charset="-122"/>
                <a:cs typeface="Petrona Bold" pitchFamily="34" charset="-120"/>
              </a:rPr>
              <a:t>What are you most interested in collaborating on?</a:t>
            </a:r>
            <a:endParaRPr lang="en-US" sz="1600" dirty="0">
              <a:solidFill>
                <a:srgbClr val="0075BC"/>
              </a:solidFill>
            </a:endParaRPr>
          </a:p>
        </p:txBody>
      </p:sp>
      <p:sp>
        <p:nvSpPr>
          <p:cNvPr id="30" name="Shape 23">
            <a:extLst>
              <a:ext uri="{FF2B5EF4-FFF2-40B4-BE49-F238E27FC236}">
                <a16:creationId xmlns:a16="http://schemas.microsoft.com/office/drawing/2014/main" id="{0DC1DC43-9C6D-B7D4-3086-958825AAC50D}"/>
              </a:ext>
            </a:extLst>
          </p:cNvPr>
          <p:cNvSpPr/>
          <p:nvPr/>
        </p:nvSpPr>
        <p:spPr>
          <a:xfrm>
            <a:off x="170769" y="8923627"/>
            <a:ext cx="351710" cy="351710"/>
          </a:xfrm>
          <a:prstGeom prst="roundRect">
            <a:avLst>
              <a:gd name="adj" fmla="val 18669"/>
            </a:avLst>
          </a:prstGeom>
          <a:solidFill>
            <a:srgbClr val="CCEEFF"/>
          </a:solidFill>
          <a:ln w="7620">
            <a:solidFill>
              <a:srgbClr val="B2D4E5"/>
            </a:solidFill>
            <a:prstDash val="solid"/>
          </a:ln>
        </p:spPr>
        <p:txBody>
          <a:bodyPr/>
          <a:lstStyle/>
          <a:p>
            <a:endParaRPr lang="en-US" dirty="0"/>
          </a:p>
        </p:txBody>
      </p:sp>
      <p:pic>
        <p:nvPicPr>
          <p:cNvPr id="31" name="Image 3" descr="preencoded.png">
            <a:extLst>
              <a:ext uri="{FF2B5EF4-FFF2-40B4-BE49-F238E27FC236}">
                <a16:creationId xmlns:a16="http://schemas.microsoft.com/office/drawing/2014/main" id="{401526E5-839C-BB5E-A61B-26B1C6B785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3514" y="8976312"/>
            <a:ext cx="246220" cy="246220"/>
          </a:xfrm>
          <a:prstGeom prst="rect">
            <a:avLst/>
          </a:prstGeom>
        </p:spPr>
      </p:pic>
      <p:sp>
        <p:nvSpPr>
          <p:cNvPr id="32" name="Text 24">
            <a:extLst>
              <a:ext uri="{FF2B5EF4-FFF2-40B4-BE49-F238E27FC236}">
                <a16:creationId xmlns:a16="http://schemas.microsoft.com/office/drawing/2014/main" id="{7958784B-C1DB-A8A9-592E-E57BDBF7E1B4}"/>
              </a:ext>
            </a:extLst>
          </p:cNvPr>
          <p:cNvSpPr/>
          <p:nvPr/>
        </p:nvSpPr>
        <p:spPr>
          <a:xfrm>
            <a:off x="630111" y="8977323"/>
            <a:ext cx="5547836" cy="256341"/>
          </a:xfrm>
          <a:prstGeom prst="rect">
            <a:avLst/>
          </a:prstGeom>
          <a:noFill/>
          <a:ln/>
        </p:spPr>
        <p:txBody>
          <a:bodyPr wrap="none" lIns="0" tIns="0" rIns="0" bIns="0" rtlCol="0" anchor="t"/>
          <a:lstStyle/>
          <a:p>
            <a:pPr>
              <a:lnSpc>
                <a:spcPts val="2000"/>
              </a:lnSpc>
            </a:pPr>
            <a:r>
              <a:rPr lang="en-US" sz="1600" b="1" dirty="0">
                <a:solidFill>
                  <a:srgbClr val="0075BC"/>
                </a:solidFill>
                <a:latin typeface="Petrona Bold" pitchFamily="34" charset="0"/>
                <a:ea typeface="Petrona Bold" pitchFamily="34" charset="-122"/>
                <a:cs typeface="Petrona Bold" pitchFamily="34" charset="-120"/>
              </a:rPr>
              <a:t>How can others best connect with you after the conference?</a:t>
            </a:r>
            <a:endParaRPr lang="en-US" sz="1600" dirty="0">
              <a:solidFill>
                <a:srgbClr val="0075BC"/>
              </a:solidFill>
            </a:endParaRPr>
          </a:p>
        </p:txBody>
      </p:sp>
      <p:sp>
        <p:nvSpPr>
          <p:cNvPr id="34" name="Shape 26">
            <a:extLst>
              <a:ext uri="{FF2B5EF4-FFF2-40B4-BE49-F238E27FC236}">
                <a16:creationId xmlns:a16="http://schemas.microsoft.com/office/drawing/2014/main" id="{735E06C3-8081-34BA-97DA-D65559A02A91}"/>
              </a:ext>
            </a:extLst>
          </p:cNvPr>
          <p:cNvSpPr/>
          <p:nvPr/>
        </p:nvSpPr>
        <p:spPr>
          <a:xfrm>
            <a:off x="164269" y="9719089"/>
            <a:ext cx="351710" cy="351710"/>
          </a:xfrm>
          <a:prstGeom prst="roundRect">
            <a:avLst>
              <a:gd name="adj" fmla="val 18669"/>
            </a:avLst>
          </a:prstGeom>
          <a:solidFill>
            <a:srgbClr val="CCEEFF"/>
          </a:solidFill>
          <a:ln w="7620">
            <a:solidFill>
              <a:srgbClr val="B2D4E5"/>
            </a:solidFill>
            <a:prstDash val="solid"/>
          </a:ln>
        </p:spPr>
      </p:sp>
      <p:pic>
        <p:nvPicPr>
          <p:cNvPr id="35" name="Image 4" descr="preencoded.png">
            <a:extLst>
              <a:ext uri="{FF2B5EF4-FFF2-40B4-BE49-F238E27FC236}">
                <a16:creationId xmlns:a16="http://schemas.microsoft.com/office/drawing/2014/main" id="{4EE3DF60-AA2D-6643-06F4-B8B83F0752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0093" y="9772785"/>
            <a:ext cx="246220" cy="246220"/>
          </a:xfrm>
          <a:prstGeom prst="rect">
            <a:avLst/>
          </a:prstGeom>
        </p:spPr>
      </p:pic>
      <p:sp>
        <p:nvSpPr>
          <p:cNvPr id="36" name="Text 27">
            <a:extLst>
              <a:ext uri="{FF2B5EF4-FFF2-40B4-BE49-F238E27FC236}">
                <a16:creationId xmlns:a16="http://schemas.microsoft.com/office/drawing/2014/main" id="{867CE471-63AA-28F6-EF6D-CA16E2E58D35}"/>
              </a:ext>
            </a:extLst>
          </p:cNvPr>
          <p:cNvSpPr/>
          <p:nvPr/>
        </p:nvSpPr>
        <p:spPr>
          <a:xfrm>
            <a:off x="623613" y="9772785"/>
            <a:ext cx="5035390" cy="256341"/>
          </a:xfrm>
          <a:prstGeom prst="rect">
            <a:avLst/>
          </a:prstGeom>
          <a:noFill/>
          <a:ln/>
        </p:spPr>
        <p:txBody>
          <a:bodyPr wrap="none" lIns="0" tIns="0" rIns="0" bIns="0" rtlCol="0" anchor="t"/>
          <a:lstStyle/>
          <a:p>
            <a:pPr>
              <a:lnSpc>
                <a:spcPts val="2000"/>
              </a:lnSpc>
            </a:pPr>
            <a:r>
              <a:rPr lang="en-US" sz="1600" b="1" dirty="0">
                <a:solidFill>
                  <a:srgbClr val="0075BC"/>
                </a:solidFill>
                <a:latin typeface="Petrona Bold" pitchFamily="34" charset="0"/>
                <a:ea typeface="Petrona Bold" pitchFamily="34" charset="-122"/>
              </a:rPr>
              <a:t>One</a:t>
            </a:r>
            <a:r>
              <a:rPr lang="en-US" sz="1600" b="1" dirty="0">
                <a:solidFill>
                  <a:srgbClr val="0075BC"/>
                </a:solidFill>
                <a:latin typeface="Petrona Bold" pitchFamily="34" charset="0"/>
                <a:ea typeface="Petrona Bold" pitchFamily="34" charset="-122"/>
                <a:cs typeface="Petrona Bold" pitchFamily="34" charset="-120"/>
              </a:rPr>
              <a:t> fun fact about you or something you are proud of:</a:t>
            </a:r>
            <a:endParaRPr lang="en-US" sz="1600" dirty="0">
              <a:solidFill>
                <a:srgbClr val="0075BC"/>
              </a:solidFill>
            </a:endParaRPr>
          </a:p>
        </p:txBody>
      </p:sp>
      <p:pic>
        <p:nvPicPr>
          <p:cNvPr id="40" name="Grafik 39">
            <a:extLst>
              <a:ext uri="{FF2B5EF4-FFF2-40B4-BE49-F238E27FC236}">
                <a16:creationId xmlns:a16="http://schemas.microsoft.com/office/drawing/2014/main" id="{BD249536-C0B1-1626-A422-02FEA4BE00F0}"/>
              </a:ext>
            </a:extLst>
          </p:cNvPr>
          <p:cNvPicPr>
            <a:picLocks noChangeAspect="1"/>
          </p:cNvPicPr>
          <p:nvPr/>
        </p:nvPicPr>
        <p:blipFill>
          <a:blip r:embed="rId13">
            <a:extLst>
              <a:ext uri="{28A0092B-C50C-407E-A947-70E740481C1C}">
                <a14:useLocalDpi xmlns:a14="http://schemas.microsoft.com/office/drawing/2010/main" val="0"/>
              </a:ext>
            </a:extLst>
          </a:blip>
          <a:srcRect l="39627" t="32752" b="22438"/>
          <a:stretch>
            <a:fillRect/>
          </a:stretch>
        </p:blipFill>
        <p:spPr>
          <a:xfrm>
            <a:off x="3901440" y="10911962"/>
            <a:ext cx="2956560" cy="1280038"/>
          </a:xfrm>
          <a:prstGeom prst="rect">
            <a:avLst/>
          </a:prstGeom>
        </p:spPr>
      </p:pic>
      <p:sp>
        <p:nvSpPr>
          <p:cNvPr id="41" name="Rechteck 40">
            <a:extLst>
              <a:ext uri="{FF2B5EF4-FFF2-40B4-BE49-F238E27FC236}">
                <a16:creationId xmlns:a16="http://schemas.microsoft.com/office/drawing/2014/main" id="{20DC115B-C786-80E8-DD9C-7F17A2A7CB42}"/>
              </a:ext>
            </a:extLst>
          </p:cNvPr>
          <p:cNvSpPr/>
          <p:nvPr/>
        </p:nvSpPr>
        <p:spPr>
          <a:xfrm>
            <a:off x="0" y="11831471"/>
            <a:ext cx="3429000" cy="28456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latin typeface="Arial Black" panose="020B0A04020102020204" pitchFamily="34" charset="0"/>
              </a:rPr>
              <a:t>SPAGN ANNUAL CONFERENCE 2026</a:t>
            </a:r>
          </a:p>
        </p:txBody>
      </p:sp>
      <p:pic>
        <p:nvPicPr>
          <p:cNvPr id="44" name="Grafik 43">
            <a:extLst>
              <a:ext uri="{FF2B5EF4-FFF2-40B4-BE49-F238E27FC236}">
                <a16:creationId xmlns:a16="http://schemas.microsoft.com/office/drawing/2014/main" id="{21EF35E4-AD0A-2851-957B-D6A30D50B57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565" y="11217413"/>
            <a:ext cx="620108" cy="614058"/>
          </a:xfrm>
          <a:prstGeom prst="rect">
            <a:avLst/>
          </a:prstGeom>
        </p:spPr>
      </p:pic>
      <p:sp>
        <p:nvSpPr>
          <p:cNvPr id="39" name="Rectangle 38">
            <a:extLst>
              <a:ext uri="{FF2B5EF4-FFF2-40B4-BE49-F238E27FC236}">
                <a16:creationId xmlns:a16="http://schemas.microsoft.com/office/drawing/2014/main" id="{55BD596F-0C78-35E3-6BB9-E1A359EC33CC}"/>
              </a:ext>
            </a:extLst>
          </p:cNvPr>
          <p:cNvSpPr/>
          <p:nvPr/>
        </p:nvSpPr>
        <p:spPr>
          <a:xfrm>
            <a:off x="328471" y="934020"/>
            <a:ext cx="5317591" cy="614720"/>
          </a:xfrm>
          <a:prstGeom prst="rect">
            <a:avLst/>
          </a:prstGeom>
          <a:solidFill>
            <a:schemeClr val="bg1"/>
          </a:solidFill>
          <a:ln w="19050">
            <a:solidFill>
              <a:srgbClr val="00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lowchart: Alternate Process 41">
            <a:extLst>
              <a:ext uri="{FF2B5EF4-FFF2-40B4-BE49-F238E27FC236}">
                <a16:creationId xmlns:a16="http://schemas.microsoft.com/office/drawing/2014/main" id="{8560B386-D682-5DDE-190A-8E193DA124E9}"/>
              </a:ext>
            </a:extLst>
          </p:cNvPr>
          <p:cNvSpPr/>
          <p:nvPr/>
        </p:nvSpPr>
        <p:spPr>
          <a:xfrm>
            <a:off x="296251" y="956727"/>
            <a:ext cx="100209" cy="614720"/>
          </a:xfrm>
          <a:prstGeom prst="flowChartAlternateProcess">
            <a:avLst/>
          </a:prstGeom>
          <a:solidFill>
            <a:srgbClr val="0075BC"/>
          </a:solidFill>
          <a:ln>
            <a:solidFill>
              <a:srgbClr val="00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3">
            <a:extLst>
              <a:ext uri="{FF2B5EF4-FFF2-40B4-BE49-F238E27FC236}">
                <a16:creationId xmlns:a16="http://schemas.microsoft.com/office/drawing/2014/main" id="{265828A5-FED1-598E-00A6-469BB0F7F056}"/>
              </a:ext>
            </a:extLst>
          </p:cNvPr>
          <p:cNvSpPr/>
          <p:nvPr/>
        </p:nvSpPr>
        <p:spPr>
          <a:xfrm>
            <a:off x="493913" y="1146014"/>
            <a:ext cx="2051804" cy="256341"/>
          </a:xfrm>
          <a:prstGeom prst="rect">
            <a:avLst/>
          </a:prstGeom>
          <a:noFill/>
          <a:ln/>
        </p:spPr>
        <p:txBody>
          <a:bodyPr wrap="none" lIns="0" tIns="0" rIns="0" bIns="0" rtlCol="0" anchor="t"/>
          <a:lstStyle/>
          <a:p>
            <a:pPr>
              <a:lnSpc>
                <a:spcPts val="2000"/>
              </a:lnSpc>
            </a:pPr>
            <a:r>
              <a:rPr lang="en-US" sz="1600" b="1" dirty="0">
                <a:solidFill>
                  <a:srgbClr val="272525"/>
                </a:solidFill>
                <a:latin typeface="Petrona Bold" pitchFamily="34" charset="0"/>
                <a:ea typeface="Petrona Bold" pitchFamily="34" charset="-122"/>
                <a:cs typeface="Petrona Bold" pitchFamily="34" charset="-120"/>
              </a:rPr>
              <a:t>Name: </a:t>
            </a:r>
            <a:r>
              <a:rPr lang="en-US" sz="1600" dirty="0">
                <a:solidFill>
                  <a:srgbClr val="272525"/>
                </a:solidFill>
                <a:latin typeface="Petrona Bold" pitchFamily="34" charset="0"/>
                <a:ea typeface="Petrona Bold" pitchFamily="34" charset="-122"/>
                <a:cs typeface="Petrona Bold" pitchFamily="34" charset="-120"/>
              </a:rPr>
              <a:t>Alberto Martinez Gutierrez  </a:t>
            </a:r>
          </a:p>
        </p:txBody>
      </p:sp>
      <p:sp>
        <p:nvSpPr>
          <p:cNvPr id="46" name="Rectangle 45">
            <a:extLst>
              <a:ext uri="{FF2B5EF4-FFF2-40B4-BE49-F238E27FC236}">
                <a16:creationId xmlns:a16="http://schemas.microsoft.com/office/drawing/2014/main" id="{45E43BBF-617A-AB25-196D-D45B4CFBADBC}"/>
              </a:ext>
            </a:extLst>
          </p:cNvPr>
          <p:cNvSpPr/>
          <p:nvPr/>
        </p:nvSpPr>
        <p:spPr>
          <a:xfrm>
            <a:off x="360693" y="1814433"/>
            <a:ext cx="5253149" cy="614720"/>
          </a:xfrm>
          <a:prstGeom prst="rect">
            <a:avLst/>
          </a:prstGeom>
          <a:solidFill>
            <a:schemeClr val="bg1"/>
          </a:solidFill>
          <a:ln w="19050">
            <a:solidFill>
              <a:srgbClr val="00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3">
            <a:extLst>
              <a:ext uri="{FF2B5EF4-FFF2-40B4-BE49-F238E27FC236}">
                <a16:creationId xmlns:a16="http://schemas.microsoft.com/office/drawing/2014/main" id="{B1E24B8A-F7C9-DC68-6718-D445CB81CFD6}"/>
              </a:ext>
            </a:extLst>
          </p:cNvPr>
          <p:cNvSpPr/>
          <p:nvPr/>
        </p:nvSpPr>
        <p:spPr>
          <a:xfrm>
            <a:off x="476857" y="1981213"/>
            <a:ext cx="3206741" cy="514133"/>
          </a:xfrm>
          <a:prstGeom prst="rect">
            <a:avLst/>
          </a:prstGeom>
          <a:noFill/>
          <a:ln/>
        </p:spPr>
        <p:txBody>
          <a:bodyPr wrap="none" lIns="0" tIns="0" rIns="0" bIns="0" rtlCol="0" anchor="t"/>
          <a:lstStyle/>
          <a:p>
            <a:pPr>
              <a:lnSpc>
                <a:spcPts val="2000"/>
              </a:lnSpc>
            </a:pPr>
            <a:r>
              <a:rPr lang="en-US" sz="1600" b="1" dirty="0" err="1">
                <a:solidFill>
                  <a:srgbClr val="272525"/>
                </a:solidFill>
                <a:latin typeface="Petrona Bold" pitchFamily="34" charset="0"/>
                <a:ea typeface="Petrona Bold" pitchFamily="34" charset="-122"/>
                <a:cs typeface="Petrona Bold" pitchFamily="34" charset="-120"/>
              </a:rPr>
              <a:t>Organisation</a:t>
            </a:r>
            <a:r>
              <a:rPr lang="en-US" sz="1600" b="1" dirty="0">
                <a:solidFill>
                  <a:srgbClr val="272525"/>
                </a:solidFill>
                <a:latin typeface="Petrona Bold" pitchFamily="34" charset="0"/>
                <a:ea typeface="Petrona Bold" pitchFamily="34" charset="-122"/>
                <a:cs typeface="Petrona Bold" pitchFamily="34" charset="-120"/>
              </a:rPr>
              <a:t>: </a:t>
            </a:r>
            <a:r>
              <a:rPr lang="en-US" sz="1600" dirty="0">
                <a:solidFill>
                  <a:srgbClr val="272525"/>
                </a:solidFill>
                <a:latin typeface="Petrona Bold" pitchFamily="34" charset="0"/>
                <a:ea typeface="Petrona Bold" pitchFamily="34" charset="-122"/>
                <a:cs typeface="Petrona Bold" pitchFamily="34" charset="-120"/>
              </a:rPr>
              <a:t>Fundacion Mari </a:t>
            </a:r>
            <a:r>
              <a:rPr lang="en-US" sz="1600" dirty="0" err="1">
                <a:solidFill>
                  <a:srgbClr val="272525"/>
                </a:solidFill>
                <a:latin typeface="Petrona Bold" pitchFamily="34" charset="0"/>
                <a:ea typeface="Petrona Bold" pitchFamily="34" charset="-122"/>
                <a:cs typeface="Petrona Bold" pitchFamily="34" charset="-120"/>
              </a:rPr>
              <a:t>Pazjimenez</a:t>
            </a:r>
            <a:r>
              <a:rPr lang="en-US" sz="1600" dirty="0">
                <a:solidFill>
                  <a:srgbClr val="272525"/>
                </a:solidFill>
                <a:latin typeface="Petrona Bold" pitchFamily="34" charset="0"/>
                <a:ea typeface="Petrona Bold" pitchFamily="34" charset="-122"/>
                <a:cs typeface="Petrona Bold" pitchFamily="34" charset="-120"/>
              </a:rPr>
              <a:t> Casado</a:t>
            </a:r>
            <a:endParaRPr lang="en-US" sz="1600" dirty="0"/>
          </a:p>
        </p:txBody>
      </p:sp>
      <p:sp>
        <p:nvSpPr>
          <p:cNvPr id="48" name="Flowchart: Alternate Process 47">
            <a:extLst>
              <a:ext uri="{FF2B5EF4-FFF2-40B4-BE49-F238E27FC236}">
                <a16:creationId xmlns:a16="http://schemas.microsoft.com/office/drawing/2014/main" id="{1F24BA65-2DBC-2AB1-74B5-2DBFEFBD41BE}"/>
              </a:ext>
            </a:extLst>
          </p:cNvPr>
          <p:cNvSpPr/>
          <p:nvPr/>
        </p:nvSpPr>
        <p:spPr>
          <a:xfrm>
            <a:off x="296251" y="1814433"/>
            <a:ext cx="100209" cy="614720"/>
          </a:xfrm>
          <a:prstGeom prst="flowChartAlternateProcess">
            <a:avLst/>
          </a:prstGeom>
          <a:solidFill>
            <a:srgbClr val="0075BC"/>
          </a:solidFill>
          <a:ln>
            <a:solidFill>
              <a:srgbClr val="00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57F82AD-666C-6DEA-8F4F-3F50CEC86C8F}"/>
              </a:ext>
            </a:extLst>
          </p:cNvPr>
          <p:cNvSpPr/>
          <p:nvPr/>
        </p:nvSpPr>
        <p:spPr>
          <a:xfrm>
            <a:off x="297023" y="2597271"/>
            <a:ext cx="5317591" cy="614720"/>
          </a:xfrm>
          <a:prstGeom prst="rect">
            <a:avLst/>
          </a:prstGeom>
          <a:solidFill>
            <a:schemeClr val="bg1"/>
          </a:solidFill>
          <a:ln w="19050">
            <a:solidFill>
              <a:srgbClr val="00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lowchart: Alternate Process 52">
            <a:extLst>
              <a:ext uri="{FF2B5EF4-FFF2-40B4-BE49-F238E27FC236}">
                <a16:creationId xmlns:a16="http://schemas.microsoft.com/office/drawing/2014/main" id="{EC11A0E4-A472-7FBD-4881-81D7570D9F27}"/>
              </a:ext>
            </a:extLst>
          </p:cNvPr>
          <p:cNvSpPr/>
          <p:nvPr/>
        </p:nvSpPr>
        <p:spPr>
          <a:xfrm>
            <a:off x="297023" y="2603780"/>
            <a:ext cx="100209" cy="614720"/>
          </a:xfrm>
          <a:prstGeom prst="flowChartAlternateProcess">
            <a:avLst/>
          </a:prstGeom>
          <a:solidFill>
            <a:srgbClr val="0075BC"/>
          </a:solidFill>
          <a:ln>
            <a:solidFill>
              <a:srgbClr val="00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6FA56DBB-79EB-D832-685A-9322C98E8C89}"/>
              </a:ext>
            </a:extLst>
          </p:cNvPr>
          <p:cNvSpPr txBox="1"/>
          <p:nvPr/>
        </p:nvSpPr>
        <p:spPr>
          <a:xfrm>
            <a:off x="377291" y="2736733"/>
            <a:ext cx="5885726" cy="348813"/>
          </a:xfrm>
          <a:prstGeom prst="rect">
            <a:avLst/>
          </a:prstGeom>
          <a:noFill/>
        </p:spPr>
        <p:txBody>
          <a:bodyPr wrap="square">
            <a:spAutoFit/>
          </a:bodyPr>
          <a:lstStyle/>
          <a:p>
            <a:pPr>
              <a:lnSpc>
                <a:spcPts val="2000"/>
              </a:lnSpc>
            </a:pPr>
            <a:r>
              <a:rPr lang="en-US" sz="1600" b="1" dirty="0">
                <a:solidFill>
                  <a:srgbClr val="272525"/>
                </a:solidFill>
                <a:latin typeface="Petrona Bold" pitchFamily="34" charset="0"/>
                <a:ea typeface="Petrona Bold" pitchFamily="34" charset="-122"/>
                <a:cs typeface="Petrona Bold" pitchFamily="34" charset="-120"/>
              </a:rPr>
              <a:t>Role / </a:t>
            </a:r>
            <a:r>
              <a:rPr lang="en-US" sz="1600" b="1" dirty="0">
                <a:solidFill>
                  <a:srgbClr val="272525"/>
                </a:solidFill>
                <a:latin typeface="Petrona Bold" pitchFamily="34" charset="0"/>
                <a:ea typeface="Petrona Bold" pitchFamily="34" charset="-122"/>
              </a:rPr>
              <a:t>Stakeholder</a:t>
            </a:r>
            <a:r>
              <a:rPr lang="en-US" sz="1600" b="1" dirty="0">
                <a:solidFill>
                  <a:srgbClr val="272525"/>
                </a:solidFill>
                <a:latin typeface="Petrona Bold" pitchFamily="34" charset="0"/>
                <a:ea typeface="Petrona Bold" pitchFamily="34" charset="-122"/>
                <a:cs typeface="Petrona Bold" pitchFamily="34" charset="-120"/>
              </a:rPr>
              <a:t> Type:</a:t>
            </a:r>
            <a:r>
              <a:rPr lang="en-US" sz="1600" dirty="0">
                <a:solidFill>
                  <a:srgbClr val="272525"/>
                </a:solidFill>
                <a:latin typeface="Petrona Bold" pitchFamily="34" charset="0"/>
                <a:ea typeface="Petrona Bold" pitchFamily="34" charset="-122"/>
                <a:cs typeface="Petrona Bold" pitchFamily="34" charset="-120"/>
              </a:rPr>
              <a:t> Patient Advocate</a:t>
            </a:r>
            <a:endParaRPr lang="en-US" sz="1600" dirty="0"/>
          </a:p>
        </p:txBody>
      </p:sp>
      <p:sp>
        <p:nvSpPr>
          <p:cNvPr id="56" name="Rectangle 55">
            <a:extLst>
              <a:ext uri="{FF2B5EF4-FFF2-40B4-BE49-F238E27FC236}">
                <a16:creationId xmlns:a16="http://schemas.microsoft.com/office/drawing/2014/main" id="{1A100F83-504B-87ED-3E80-C36927F4E75F}"/>
              </a:ext>
            </a:extLst>
          </p:cNvPr>
          <p:cNvSpPr/>
          <p:nvPr/>
        </p:nvSpPr>
        <p:spPr>
          <a:xfrm>
            <a:off x="296251" y="3467550"/>
            <a:ext cx="5317591" cy="614720"/>
          </a:xfrm>
          <a:prstGeom prst="rect">
            <a:avLst/>
          </a:prstGeom>
          <a:solidFill>
            <a:schemeClr val="bg1"/>
          </a:solidFill>
          <a:ln w="19050">
            <a:solidFill>
              <a:srgbClr val="00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Alternate Process 56">
            <a:extLst>
              <a:ext uri="{FF2B5EF4-FFF2-40B4-BE49-F238E27FC236}">
                <a16:creationId xmlns:a16="http://schemas.microsoft.com/office/drawing/2014/main" id="{62240B6C-E273-7969-AF6C-E794EBAB473F}"/>
              </a:ext>
            </a:extLst>
          </p:cNvPr>
          <p:cNvSpPr/>
          <p:nvPr/>
        </p:nvSpPr>
        <p:spPr>
          <a:xfrm>
            <a:off x="296251" y="3474059"/>
            <a:ext cx="100209" cy="614720"/>
          </a:xfrm>
          <a:prstGeom prst="flowChartAlternateProcess">
            <a:avLst/>
          </a:prstGeom>
          <a:solidFill>
            <a:srgbClr val="0075BC"/>
          </a:solidFill>
          <a:ln>
            <a:solidFill>
              <a:srgbClr val="00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0D3FC347-4F3E-EF96-6DEC-E5D2DBAAD1BB}"/>
              </a:ext>
            </a:extLst>
          </p:cNvPr>
          <p:cNvSpPr txBox="1"/>
          <p:nvPr/>
        </p:nvSpPr>
        <p:spPr>
          <a:xfrm>
            <a:off x="456167" y="3605824"/>
            <a:ext cx="5885726" cy="348813"/>
          </a:xfrm>
          <a:prstGeom prst="rect">
            <a:avLst/>
          </a:prstGeom>
          <a:noFill/>
        </p:spPr>
        <p:txBody>
          <a:bodyPr wrap="square">
            <a:spAutoFit/>
          </a:bodyPr>
          <a:lstStyle/>
          <a:p>
            <a:pPr>
              <a:lnSpc>
                <a:spcPts val="2000"/>
              </a:lnSpc>
            </a:pPr>
            <a:r>
              <a:rPr lang="en-US" sz="1600" b="1" dirty="0">
                <a:solidFill>
                  <a:srgbClr val="272525"/>
                </a:solidFill>
                <a:latin typeface="Petrona Bold" pitchFamily="34" charset="0"/>
                <a:ea typeface="Petrona Bold" pitchFamily="34" charset="-122"/>
                <a:cs typeface="Petrona Bold" pitchFamily="34" charset="-120"/>
              </a:rPr>
              <a:t>Country: </a:t>
            </a:r>
            <a:r>
              <a:rPr lang="en-US" sz="1600" dirty="0">
                <a:solidFill>
                  <a:srgbClr val="272525"/>
                </a:solidFill>
                <a:latin typeface="Petrona Bold" pitchFamily="34" charset="0"/>
                <a:ea typeface="Petrona Bold" pitchFamily="34" charset="-122"/>
                <a:cs typeface="Petrona Bold" pitchFamily="34" charset="-120"/>
              </a:rPr>
              <a:t>Spain  </a:t>
            </a:r>
            <a:endParaRPr lang="en-US" sz="1600" dirty="0"/>
          </a:p>
        </p:txBody>
      </p:sp>
      <p:sp>
        <p:nvSpPr>
          <p:cNvPr id="60" name="TextBox 59">
            <a:extLst>
              <a:ext uri="{FF2B5EF4-FFF2-40B4-BE49-F238E27FC236}">
                <a16:creationId xmlns:a16="http://schemas.microsoft.com/office/drawing/2014/main" id="{75654B00-E182-9F99-87F6-719F562E07F9}"/>
              </a:ext>
            </a:extLst>
          </p:cNvPr>
          <p:cNvSpPr txBox="1"/>
          <p:nvPr/>
        </p:nvSpPr>
        <p:spPr>
          <a:xfrm>
            <a:off x="631897" y="4743855"/>
            <a:ext cx="4882714" cy="738664"/>
          </a:xfrm>
          <a:prstGeom prst="rect">
            <a:avLst/>
          </a:prstGeom>
          <a:noFill/>
        </p:spPr>
        <p:txBody>
          <a:bodyPr wrap="square">
            <a:spAutoFit/>
          </a:bodyPr>
          <a:lstStyle/>
          <a:p>
            <a:pPr algn="just"/>
            <a:r>
              <a:rPr lang="en-US" sz="1400" dirty="0"/>
              <a:t>My sister-in-law Mari Paz was a sarcoma patient and she died. So, the family decided to create the Foundation to help to increase knowledge, training and research on sarcoma.</a:t>
            </a:r>
          </a:p>
        </p:txBody>
      </p:sp>
      <p:sp>
        <p:nvSpPr>
          <p:cNvPr id="62" name="TextBox 61">
            <a:extLst>
              <a:ext uri="{FF2B5EF4-FFF2-40B4-BE49-F238E27FC236}">
                <a16:creationId xmlns:a16="http://schemas.microsoft.com/office/drawing/2014/main" id="{C804CF0C-4160-E2C2-1D59-380BC1164B5E}"/>
              </a:ext>
            </a:extLst>
          </p:cNvPr>
          <p:cNvSpPr txBox="1"/>
          <p:nvPr/>
        </p:nvSpPr>
        <p:spPr>
          <a:xfrm>
            <a:off x="605647" y="6094852"/>
            <a:ext cx="4839956" cy="954107"/>
          </a:xfrm>
          <a:prstGeom prst="rect">
            <a:avLst/>
          </a:prstGeom>
          <a:noFill/>
        </p:spPr>
        <p:txBody>
          <a:bodyPr wrap="square">
            <a:spAutoFit/>
          </a:bodyPr>
          <a:lstStyle/>
          <a:p>
            <a:pPr algn="just"/>
            <a:r>
              <a:rPr lang="en-US" sz="1400" dirty="0"/>
              <a:t>We are dedicated to patient support, the academic and clinical training of healthcare and research professionals, and raising awareness about sarcoma in society. We also work to exert pressure on the government and society.</a:t>
            </a:r>
          </a:p>
        </p:txBody>
      </p:sp>
      <p:sp>
        <p:nvSpPr>
          <p:cNvPr id="64" name="TextBox 63">
            <a:extLst>
              <a:ext uri="{FF2B5EF4-FFF2-40B4-BE49-F238E27FC236}">
                <a16:creationId xmlns:a16="http://schemas.microsoft.com/office/drawing/2014/main" id="{F77B116D-84C2-D10D-7784-505058D57CE5}"/>
              </a:ext>
            </a:extLst>
          </p:cNvPr>
          <p:cNvSpPr txBox="1"/>
          <p:nvPr/>
        </p:nvSpPr>
        <p:spPr>
          <a:xfrm>
            <a:off x="597587" y="7472218"/>
            <a:ext cx="5509548" cy="307777"/>
          </a:xfrm>
          <a:prstGeom prst="rect">
            <a:avLst/>
          </a:prstGeom>
          <a:noFill/>
        </p:spPr>
        <p:txBody>
          <a:bodyPr wrap="square">
            <a:spAutoFit/>
          </a:bodyPr>
          <a:lstStyle/>
          <a:p>
            <a:r>
              <a:rPr lang="en-US" sz="1400" dirty="0"/>
              <a:t>Research, Awareness, Policy, Patient Support</a:t>
            </a:r>
          </a:p>
        </p:txBody>
      </p:sp>
      <p:sp>
        <p:nvSpPr>
          <p:cNvPr id="65" name="Shape 23">
            <a:extLst>
              <a:ext uri="{FF2B5EF4-FFF2-40B4-BE49-F238E27FC236}">
                <a16:creationId xmlns:a16="http://schemas.microsoft.com/office/drawing/2014/main" id="{D4076C8B-D84C-F53B-8976-51C5B03A6814}"/>
              </a:ext>
            </a:extLst>
          </p:cNvPr>
          <p:cNvSpPr/>
          <p:nvPr/>
        </p:nvSpPr>
        <p:spPr>
          <a:xfrm>
            <a:off x="212626" y="7980808"/>
            <a:ext cx="351710" cy="351710"/>
          </a:xfrm>
          <a:prstGeom prst="roundRect">
            <a:avLst>
              <a:gd name="adj" fmla="val 18669"/>
            </a:avLst>
          </a:prstGeom>
          <a:solidFill>
            <a:srgbClr val="CCEEFF"/>
          </a:solidFill>
          <a:ln w="7620">
            <a:solidFill>
              <a:srgbClr val="B2D4E5"/>
            </a:solidFill>
            <a:prstDash val="solid"/>
          </a:ln>
        </p:spPr>
        <p:txBody>
          <a:bodyPr/>
          <a:lstStyle/>
          <a:p>
            <a:endParaRPr lang="en-US" dirty="0"/>
          </a:p>
        </p:txBody>
      </p:sp>
      <p:pic>
        <p:nvPicPr>
          <p:cNvPr id="66" name="Image 3" descr="preencoded.png">
            <a:extLst>
              <a:ext uri="{FF2B5EF4-FFF2-40B4-BE49-F238E27FC236}">
                <a16:creationId xmlns:a16="http://schemas.microsoft.com/office/drawing/2014/main" id="{8C1FA53E-E25F-DBC4-DFD8-8DA38A6EC1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5371" y="8033493"/>
            <a:ext cx="246220" cy="246220"/>
          </a:xfrm>
          <a:prstGeom prst="rect">
            <a:avLst/>
          </a:prstGeom>
        </p:spPr>
      </p:pic>
      <p:sp>
        <p:nvSpPr>
          <p:cNvPr id="67" name="Text 24">
            <a:extLst>
              <a:ext uri="{FF2B5EF4-FFF2-40B4-BE49-F238E27FC236}">
                <a16:creationId xmlns:a16="http://schemas.microsoft.com/office/drawing/2014/main" id="{B402FC9F-6D32-E482-78EB-09B0D5F313A0}"/>
              </a:ext>
            </a:extLst>
          </p:cNvPr>
          <p:cNvSpPr/>
          <p:nvPr/>
        </p:nvSpPr>
        <p:spPr>
          <a:xfrm>
            <a:off x="671968" y="8034504"/>
            <a:ext cx="4675107" cy="316559"/>
          </a:xfrm>
          <a:prstGeom prst="rect">
            <a:avLst/>
          </a:prstGeom>
          <a:noFill/>
          <a:ln/>
        </p:spPr>
        <p:txBody>
          <a:bodyPr wrap="none" lIns="0" tIns="0" rIns="0" bIns="0" rtlCol="0" anchor="t"/>
          <a:lstStyle/>
          <a:p>
            <a:pPr>
              <a:lnSpc>
                <a:spcPts val="2000"/>
              </a:lnSpc>
            </a:pPr>
            <a:r>
              <a:rPr lang="en-US" sz="1600" b="1" dirty="0">
                <a:solidFill>
                  <a:srgbClr val="0075BC"/>
                </a:solidFill>
              </a:rPr>
              <a:t>Your role in the </a:t>
            </a:r>
            <a:r>
              <a:rPr lang="en-US" sz="1600" b="1" dirty="0" err="1">
                <a:solidFill>
                  <a:srgbClr val="0075BC"/>
                </a:solidFill>
              </a:rPr>
              <a:t>organisation</a:t>
            </a:r>
            <a:r>
              <a:rPr lang="en-US" sz="1600" b="1" dirty="0">
                <a:solidFill>
                  <a:srgbClr val="0075BC"/>
                </a:solidFill>
              </a:rPr>
              <a:t> and main areas of involvement:</a:t>
            </a:r>
          </a:p>
        </p:txBody>
      </p:sp>
      <p:sp>
        <p:nvSpPr>
          <p:cNvPr id="69" name="TextBox 68">
            <a:extLst>
              <a:ext uri="{FF2B5EF4-FFF2-40B4-BE49-F238E27FC236}">
                <a16:creationId xmlns:a16="http://schemas.microsoft.com/office/drawing/2014/main" id="{67737463-ADAF-8F4C-EE77-2DA94D8F943E}"/>
              </a:ext>
            </a:extLst>
          </p:cNvPr>
          <p:cNvSpPr txBox="1"/>
          <p:nvPr/>
        </p:nvSpPr>
        <p:spPr>
          <a:xfrm>
            <a:off x="593607" y="8344307"/>
            <a:ext cx="5509548" cy="307777"/>
          </a:xfrm>
          <a:prstGeom prst="rect">
            <a:avLst/>
          </a:prstGeom>
          <a:noFill/>
        </p:spPr>
        <p:txBody>
          <a:bodyPr wrap="square">
            <a:spAutoFit/>
          </a:bodyPr>
          <a:lstStyle/>
          <a:p>
            <a:r>
              <a:rPr lang="en-US" sz="1400" dirty="0"/>
              <a:t>EDUCATION AND RESEARCH- lobby on institutions</a:t>
            </a:r>
          </a:p>
        </p:txBody>
      </p:sp>
      <p:sp>
        <p:nvSpPr>
          <p:cNvPr id="73" name="TextBox 72">
            <a:extLst>
              <a:ext uri="{FF2B5EF4-FFF2-40B4-BE49-F238E27FC236}">
                <a16:creationId xmlns:a16="http://schemas.microsoft.com/office/drawing/2014/main" id="{2B4F0AE4-70B7-16E5-F141-698A9B0D21A5}"/>
              </a:ext>
            </a:extLst>
          </p:cNvPr>
          <p:cNvSpPr txBox="1"/>
          <p:nvPr/>
        </p:nvSpPr>
        <p:spPr>
          <a:xfrm>
            <a:off x="574173" y="10070799"/>
            <a:ext cx="5463250" cy="738664"/>
          </a:xfrm>
          <a:prstGeom prst="rect">
            <a:avLst/>
          </a:prstGeom>
          <a:noFill/>
        </p:spPr>
        <p:txBody>
          <a:bodyPr wrap="square">
            <a:spAutoFit/>
          </a:bodyPr>
          <a:lstStyle/>
          <a:p>
            <a:r>
              <a:rPr lang="en-US" sz="1400" dirty="0"/>
              <a:t>Since the creation of the Foundation, we have helped to establish patient associations in Spain, revitalizing the "world" of Sarcoma and becoming a leading organization in Spain.</a:t>
            </a:r>
          </a:p>
        </p:txBody>
      </p:sp>
      <p:sp>
        <p:nvSpPr>
          <p:cNvPr id="18" name="TextBox 17">
            <a:extLst>
              <a:ext uri="{FF2B5EF4-FFF2-40B4-BE49-F238E27FC236}">
                <a16:creationId xmlns:a16="http://schemas.microsoft.com/office/drawing/2014/main" id="{0A552C51-D791-7A6C-26E8-67DE406B89C4}"/>
              </a:ext>
            </a:extLst>
          </p:cNvPr>
          <p:cNvSpPr txBox="1"/>
          <p:nvPr/>
        </p:nvSpPr>
        <p:spPr>
          <a:xfrm>
            <a:off x="603451" y="9275337"/>
            <a:ext cx="5509548" cy="307777"/>
          </a:xfrm>
          <a:prstGeom prst="rect">
            <a:avLst/>
          </a:prstGeom>
          <a:noFill/>
        </p:spPr>
        <p:txBody>
          <a:bodyPr wrap="square">
            <a:spAutoFit/>
          </a:bodyPr>
          <a:lstStyle/>
          <a:p>
            <a:r>
              <a:rPr lang="en-US" sz="1400" dirty="0"/>
              <a:t>almartinez@fundacionmaripazjimenez.org</a:t>
            </a:r>
          </a:p>
        </p:txBody>
      </p:sp>
    </p:spTree>
    <p:extLst>
      <p:ext uri="{BB962C8B-B14F-4D97-AF65-F5344CB8AC3E}">
        <p14:creationId xmlns:p14="http://schemas.microsoft.com/office/powerpoint/2010/main" val="1391178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1467</TotalTime>
  <Words>215</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Petrona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Ivana Angelovska</dc:creator>
  <cp:lastModifiedBy>Ivana Angelovska</cp:lastModifiedBy>
  <cp:revision>18</cp:revision>
  <dcterms:created xsi:type="dcterms:W3CDTF">2026-03-09T12:08:52Z</dcterms:created>
  <dcterms:modified xsi:type="dcterms:W3CDTF">2026-04-10T12:37:36Z</dcterms:modified>
</cp:coreProperties>
</file>