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AD"/>
    <a:srgbClr val="98C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67"/>
  </p:normalViewPr>
  <p:slideViewPr>
    <p:cSldViewPr snapToGrid="0">
      <p:cViewPr>
        <p:scale>
          <a:sx n="110" d="100"/>
          <a:sy n="110" d="100"/>
        </p:scale>
        <p:origin x="48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B2EC-770D-DC40-9D00-1BB16D488944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635A6-EB45-BD4D-B451-A908747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635A6-EB45-BD4D-B451-A90874714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635A6-EB45-BD4D-B451-A908747146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C2E8DB-AEB3-A5CD-ED78-161CB1710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FC8361FA-EF08-E9B4-5A28-8B60B089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Picture 3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D4A96EF5-450D-7C23-B787-0E46883EFA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3"/>
          <a:stretch/>
        </p:blipFill>
        <p:spPr>
          <a:xfrm>
            <a:off x="0" y="0"/>
            <a:ext cx="12192000" cy="2963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F7734B-6EBF-6EBE-51FE-017434530751}"/>
              </a:ext>
            </a:extLst>
          </p:cNvPr>
          <p:cNvSpPr/>
          <p:nvPr/>
        </p:nvSpPr>
        <p:spPr>
          <a:xfrm>
            <a:off x="1013012" y="5215131"/>
            <a:ext cx="10165976" cy="1430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5A525-82A8-2EBD-94C2-1CDE77C47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012" y="5201304"/>
            <a:ext cx="10165976" cy="8078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8CA4D"/>
                </a:solidFill>
              </a:rPr>
              <a:t>TGCT Support Registry: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215EB-81FD-CE47-3647-7EF157D1C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2" y="6074474"/>
            <a:ext cx="10165976" cy="5571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3AD"/>
                </a:solidFill>
              </a:rPr>
              <a:t>Sydney Stern, PhD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0945DA-B8E9-A5FD-6336-D32D78BC6D7A}"/>
              </a:ext>
            </a:extLst>
          </p:cNvPr>
          <p:cNvSpPr/>
          <p:nvPr/>
        </p:nvSpPr>
        <p:spPr>
          <a:xfrm>
            <a:off x="3783512" y="511014"/>
            <a:ext cx="4624977" cy="4624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CE6431-F764-2266-AA40-7B387E24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152" y="1084354"/>
            <a:ext cx="3097696" cy="32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7B16158-E6A4-FB3E-6707-067C8E6B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6"/>
          <a:stretch/>
        </p:blipFill>
        <p:spPr>
          <a:xfrm>
            <a:off x="0" y="6249428"/>
            <a:ext cx="12192000" cy="6085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B102B0-F284-CDB2-0DFF-2992EEA8B944}"/>
              </a:ext>
            </a:extLst>
          </p:cNvPr>
          <p:cNvSpPr/>
          <p:nvPr/>
        </p:nvSpPr>
        <p:spPr>
          <a:xfrm>
            <a:off x="7033761" y="690785"/>
            <a:ext cx="3991404" cy="909217"/>
          </a:xfrm>
          <a:prstGeom prst="roundRect">
            <a:avLst/>
          </a:pr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EC652-FC38-DE68-6365-6DD3C03CE5B9}"/>
              </a:ext>
            </a:extLst>
          </p:cNvPr>
          <p:cNvSpPr txBox="1"/>
          <p:nvPr/>
        </p:nvSpPr>
        <p:spPr>
          <a:xfrm>
            <a:off x="7569331" y="975626"/>
            <a:ext cx="29202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spc="50" dirty="0">
                <a:ln w="0"/>
                <a:solidFill>
                  <a:schemeClr val="bg1"/>
                </a:solidFill>
              </a:rPr>
              <a:t>TGCT Facebook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07B7F-FC4C-6B51-17B6-9BDC644CA5D2}"/>
              </a:ext>
            </a:extLst>
          </p:cNvPr>
          <p:cNvSpPr txBox="1"/>
          <p:nvPr/>
        </p:nvSpPr>
        <p:spPr>
          <a:xfrm>
            <a:off x="6914323" y="1721446"/>
            <a:ext cx="423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3AD"/>
                </a:solidFill>
              </a:rPr>
              <a:t>“Would you change your diet to make a medication more effective?”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9E4A935-879B-1E44-E061-85E07AAF058C}"/>
              </a:ext>
            </a:extLst>
          </p:cNvPr>
          <p:cNvSpPr/>
          <p:nvPr/>
        </p:nvSpPr>
        <p:spPr>
          <a:xfrm flipV="1">
            <a:off x="4597061" y="717680"/>
            <a:ext cx="2067939" cy="855425"/>
          </a:xfrm>
          <a:prstGeom prst="rightArrow">
            <a:avLst>
              <a:gd name="adj1" fmla="val 37542"/>
              <a:gd name="adj2" fmla="val 50000"/>
            </a:avLst>
          </a:prstGeom>
          <a:solidFill>
            <a:srgbClr val="98C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A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23E9D-4AE3-D2EE-B905-8C9E5DEA0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" y="319585"/>
            <a:ext cx="3991405" cy="1651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47DA3-3DF6-B043-5D2E-2D560CB111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40393" r="68637" b="39434"/>
          <a:stretch/>
        </p:blipFill>
        <p:spPr>
          <a:xfrm>
            <a:off x="8172596" y="3834957"/>
            <a:ext cx="1713735" cy="821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51EFE1-0741-3605-B4AD-C7AFF04AB0EB}"/>
              </a:ext>
            </a:extLst>
          </p:cNvPr>
          <p:cNvSpPr txBox="1"/>
          <p:nvPr/>
        </p:nvSpPr>
        <p:spPr>
          <a:xfrm>
            <a:off x="6594583" y="4760508"/>
            <a:ext cx="486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Sydney + LRG + TGCT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96A88-4D10-75A7-5458-94FCCFC727E4}"/>
              </a:ext>
            </a:extLst>
          </p:cNvPr>
          <p:cNvSpPr txBox="1"/>
          <p:nvPr/>
        </p:nvSpPr>
        <p:spPr>
          <a:xfrm>
            <a:off x="2393994" y="53848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 2019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6B66AC9-2C43-056C-A08F-F81A3DE77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682" y="3186796"/>
            <a:ext cx="2001425" cy="2118269"/>
          </a:xfrm>
          <a:prstGeom prst="rect">
            <a:avLst/>
          </a:prstGeom>
        </p:spPr>
      </p:pic>
      <p:sp>
        <p:nvSpPr>
          <p:cNvPr id="16" name="Arrow: Right 4">
            <a:extLst>
              <a:ext uri="{FF2B5EF4-FFF2-40B4-BE49-F238E27FC236}">
                <a16:creationId xmlns:a16="http://schemas.microsoft.com/office/drawing/2014/main" id="{1A72EBE5-75C3-1618-8BC8-C8AED43D4ACA}"/>
              </a:ext>
            </a:extLst>
          </p:cNvPr>
          <p:cNvSpPr/>
          <p:nvPr/>
        </p:nvSpPr>
        <p:spPr>
          <a:xfrm rot="5400000" flipV="1">
            <a:off x="8445854" y="2667603"/>
            <a:ext cx="1167219" cy="855425"/>
          </a:xfrm>
          <a:prstGeom prst="rightArrow">
            <a:avLst>
              <a:gd name="adj1" fmla="val 37542"/>
              <a:gd name="adj2" fmla="val 50000"/>
            </a:avLst>
          </a:prstGeom>
          <a:solidFill>
            <a:srgbClr val="98C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A4D"/>
              </a:solidFill>
            </a:endParaRPr>
          </a:p>
        </p:txBody>
      </p:sp>
      <p:sp>
        <p:nvSpPr>
          <p:cNvPr id="17" name="Arrow: Right 4">
            <a:extLst>
              <a:ext uri="{FF2B5EF4-FFF2-40B4-BE49-F238E27FC236}">
                <a16:creationId xmlns:a16="http://schemas.microsoft.com/office/drawing/2014/main" id="{5583AEB4-E5E5-97F4-B06C-1D64FE695DE2}"/>
              </a:ext>
            </a:extLst>
          </p:cNvPr>
          <p:cNvSpPr/>
          <p:nvPr/>
        </p:nvSpPr>
        <p:spPr>
          <a:xfrm rot="10800000" flipV="1">
            <a:off x="4612495" y="4140896"/>
            <a:ext cx="2067939" cy="855425"/>
          </a:xfrm>
          <a:prstGeom prst="rightArrow">
            <a:avLst>
              <a:gd name="adj1" fmla="val 37542"/>
              <a:gd name="adj2" fmla="val 50000"/>
            </a:avLst>
          </a:prstGeom>
          <a:solidFill>
            <a:srgbClr val="98C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BCB31B3-598C-9D0E-3F30-BBBA743B3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7"/>
          <a:stretch/>
        </p:blipFill>
        <p:spPr>
          <a:xfrm>
            <a:off x="0" y="2181828"/>
            <a:ext cx="12192000" cy="2494344"/>
          </a:xfrm>
          <a:prstGeom prst="rect">
            <a:avLst/>
          </a:prstGeom>
        </p:spPr>
      </p:pic>
      <p:pic>
        <p:nvPicPr>
          <p:cNvPr id="7" name="Picture 6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6D66025-70B9-6117-4683-FD4D6819D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7"/>
          <a:stretch/>
        </p:blipFill>
        <p:spPr>
          <a:xfrm>
            <a:off x="0" y="4363656"/>
            <a:ext cx="12192000" cy="2494344"/>
          </a:xfrm>
          <a:prstGeom prst="rect">
            <a:avLst/>
          </a:prstGeom>
        </p:spPr>
      </p:pic>
      <p:pic>
        <p:nvPicPr>
          <p:cNvPr id="9" name="Picture 8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8D3D99B-30AB-C14E-5E27-FF2717F4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7"/>
          <a:stretch/>
        </p:blipFill>
        <p:spPr>
          <a:xfrm>
            <a:off x="0" y="-148262"/>
            <a:ext cx="12192000" cy="2494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52085-4859-C80D-39C1-DDE73B0B8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/>
          <a:stretch/>
        </p:blipFill>
        <p:spPr>
          <a:xfrm>
            <a:off x="493552" y="140264"/>
            <a:ext cx="5422546" cy="653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D445A-19A6-5C6B-98E0-381B2DA0D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/>
          <a:stretch/>
        </p:blipFill>
        <p:spPr>
          <a:xfrm>
            <a:off x="6275904" y="140264"/>
            <a:ext cx="5162582" cy="65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9D0B66A6-FE06-190E-48ED-35048399C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36"/>
          <a:stretch/>
        </p:blipFill>
        <p:spPr>
          <a:xfrm>
            <a:off x="0" y="0"/>
            <a:ext cx="12192000" cy="134852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9C7530F-5ABC-E588-BBF0-B6CC5A8CFBAF}"/>
              </a:ext>
            </a:extLst>
          </p:cNvPr>
          <p:cNvSpPr/>
          <p:nvPr/>
        </p:nvSpPr>
        <p:spPr>
          <a:xfrm>
            <a:off x="1599237" y="874256"/>
            <a:ext cx="9234668" cy="1741622"/>
          </a:xfrm>
          <a:prstGeom prst="roundRect">
            <a:avLst/>
          </a:prstGeom>
          <a:solidFill>
            <a:srgbClr val="98C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1D3C9-F979-6781-C4CD-620AC4BCCF29}"/>
              </a:ext>
            </a:extLst>
          </p:cNvPr>
          <p:cNvSpPr txBox="1"/>
          <p:nvPr/>
        </p:nvSpPr>
        <p:spPr>
          <a:xfrm>
            <a:off x="1967094" y="1144902"/>
            <a:ext cx="8498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1"/>
                </a:solidFill>
              </a:rPr>
              <a:t>OBJECTIVE: </a:t>
            </a:r>
            <a:br>
              <a:rPr lang="en-US" b="1" spc="50" dirty="0">
                <a:ln w="0"/>
                <a:solidFill>
                  <a:schemeClr val="bg1"/>
                </a:solidFill>
              </a:rPr>
            </a:br>
            <a:r>
              <a:rPr lang="en-US" sz="2000" b="1" spc="50">
                <a:ln w="0"/>
                <a:solidFill>
                  <a:schemeClr val="bg1"/>
                </a:solidFill>
              </a:rPr>
              <a:t>Honor patients’ </a:t>
            </a:r>
            <a:r>
              <a:rPr lang="en-US" sz="2000" b="1" spc="50" dirty="0">
                <a:ln w="0"/>
                <a:solidFill>
                  <a:schemeClr val="bg1"/>
                </a:solidFill>
              </a:rPr>
              <a:t>lived experiences while fulfilling requirements for real world evidence that benefit patients directly </a:t>
            </a:r>
            <a:endParaRPr lang="en-US" b="1" spc="50" dirty="0">
              <a:ln w="0"/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4AB68-2390-2F4D-345D-F4865B5028EE}"/>
              </a:ext>
            </a:extLst>
          </p:cNvPr>
          <p:cNvSpPr txBox="1"/>
          <p:nvPr/>
        </p:nvSpPr>
        <p:spPr>
          <a:xfrm>
            <a:off x="734079" y="3173246"/>
            <a:ext cx="10964983" cy="3262432"/>
          </a:xfrm>
          <a:prstGeom prst="rect">
            <a:avLst/>
          </a:prstGeom>
          <a:noFill/>
        </p:spPr>
        <p:txBody>
          <a:bodyPr wrap="square" numCol="2" spcCol="914400">
            <a:spAutoFit/>
          </a:bodyPr>
          <a:lstStyle/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>
                <a:ln w="0"/>
                <a:solidFill>
                  <a:srgbClr val="00A3AD"/>
                </a:solidFill>
              </a:rPr>
              <a:t>Add </a:t>
            </a:r>
            <a:r>
              <a:rPr lang="en-US" sz="2200" b="1" spc="50" dirty="0">
                <a:ln w="0"/>
                <a:solidFill>
                  <a:srgbClr val="00A3AD"/>
                </a:solidFill>
              </a:rPr>
              <a:t>structure to an unstructured world 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>
                <a:ln w="0"/>
                <a:solidFill>
                  <a:srgbClr val="00A3AD"/>
                </a:solidFill>
              </a:rPr>
              <a:t>Create </a:t>
            </a:r>
            <a:r>
              <a:rPr lang="en-US" sz="2200" b="1" spc="50" dirty="0">
                <a:ln w="0"/>
                <a:solidFill>
                  <a:srgbClr val="00A3AD"/>
                </a:solidFill>
              </a:rPr>
              <a:t>a quantitative natural history with structured questions that engage all patients at all stages of disease 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endParaRPr lang="en-US" sz="2200" b="1" spc="50" dirty="0">
              <a:ln w="0"/>
              <a:solidFill>
                <a:srgbClr val="00A3AD"/>
              </a:solidFill>
            </a:endParaRP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endParaRPr lang="en-US" sz="2200" b="1" spc="50" dirty="0">
              <a:ln w="0"/>
              <a:solidFill>
                <a:srgbClr val="00A3AD"/>
              </a:solidFill>
            </a:endParaRP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>
                <a:ln w="0"/>
                <a:solidFill>
                  <a:srgbClr val="00A3AD"/>
                </a:solidFill>
              </a:rPr>
              <a:t>Developed </a:t>
            </a:r>
            <a:r>
              <a:rPr lang="en-US" sz="2200" b="1" spc="50" dirty="0">
                <a:ln w="0"/>
                <a:solidFill>
                  <a:srgbClr val="00A3AD"/>
                </a:solidFill>
              </a:rPr>
              <a:t>a registry with more than 900 patients in under 2 years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 dirty="0">
                <a:ln w="0"/>
                <a:solidFill>
                  <a:srgbClr val="00A3AD"/>
                </a:solidFill>
              </a:rPr>
              <a:t>Many patients enter registry before their first treatment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 dirty="0">
                <a:ln w="0"/>
                <a:solidFill>
                  <a:srgbClr val="00A3AD"/>
                </a:solidFill>
              </a:rPr>
              <a:t>1/4</a:t>
            </a:r>
            <a:r>
              <a:rPr lang="en-US" sz="2200" b="1" spc="50" baseline="30000" dirty="0">
                <a:ln w="0"/>
                <a:solidFill>
                  <a:srgbClr val="00A3AD"/>
                </a:solidFill>
              </a:rPr>
              <a:t>th</a:t>
            </a:r>
            <a:r>
              <a:rPr lang="en-US" sz="2200" b="1" spc="50" dirty="0">
                <a:ln w="0"/>
                <a:solidFill>
                  <a:srgbClr val="00A3AD"/>
                </a:solidFill>
              </a:rPr>
              <a:t> on medications 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200" b="1" spc="50" dirty="0">
                <a:ln w="0"/>
                <a:solidFill>
                  <a:srgbClr val="00A3AD"/>
                </a:solidFill>
              </a:rPr>
              <a:t>Nearly half are non-US patients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82F238-8ABE-A069-EE9B-DC5F53430D12}"/>
              </a:ext>
            </a:extLst>
          </p:cNvPr>
          <p:cNvSpPr/>
          <p:nvPr/>
        </p:nvSpPr>
        <p:spPr>
          <a:xfrm flipV="1">
            <a:off x="5614119" y="4405792"/>
            <a:ext cx="963762" cy="398670"/>
          </a:xfrm>
          <a:prstGeom prst="rightArrow">
            <a:avLst>
              <a:gd name="adj1" fmla="val 37542"/>
              <a:gd name="adj2" fmla="val 53807"/>
            </a:avLst>
          </a:prstGeom>
          <a:solidFill>
            <a:srgbClr val="98C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C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5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7A4D7F3-84C5-F6D9-F1C0-11A54C411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36"/>
          <a:stretch/>
        </p:blipFill>
        <p:spPr>
          <a:xfrm>
            <a:off x="0" y="0"/>
            <a:ext cx="12192000" cy="1348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B9357-4821-3EC2-F981-8901E1F01177}"/>
              </a:ext>
            </a:extLst>
          </p:cNvPr>
          <p:cNvSpPr txBox="1"/>
          <p:nvPr/>
        </p:nvSpPr>
        <p:spPr>
          <a:xfrm>
            <a:off x="742566" y="2074922"/>
            <a:ext cx="10706868" cy="409342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400" b="1" spc="50" dirty="0">
                <a:ln w="0"/>
                <a:solidFill>
                  <a:srgbClr val="00A3AD"/>
                </a:solidFill>
              </a:rPr>
              <a:t>Validated questions left little to be desired from patient perspective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400" b="1" spc="50" dirty="0">
                <a:ln w="0"/>
                <a:solidFill>
                  <a:srgbClr val="00A3AD"/>
                </a:solidFill>
              </a:rPr>
              <a:t>Global differences in nomenclature and classifications (e.g., race and ethnicity)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400" b="1" spc="50" dirty="0">
                <a:ln w="0"/>
                <a:solidFill>
                  <a:srgbClr val="00A3AD"/>
                </a:solidFill>
              </a:rPr>
              <a:t>Demonstrating global needs while considering influence of individual healthcare systems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400" b="1" spc="50">
                <a:ln w="0"/>
                <a:solidFill>
                  <a:srgbClr val="00A3AD"/>
                </a:solidFill>
              </a:rPr>
              <a:t>Continued </a:t>
            </a:r>
            <a:r>
              <a:rPr lang="en-US" sz="2400" b="1" spc="50" dirty="0">
                <a:ln w="0"/>
                <a:solidFill>
                  <a:srgbClr val="00A3AD"/>
                </a:solidFill>
              </a:rPr>
              <a:t>engagement with patients so they feel personal responsibility to success of registry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400" b="1" spc="50" dirty="0">
                <a:ln w="0"/>
                <a:solidFill>
                  <a:srgbClr val="00A3AD"/>
                </a:solidFill>
              </a:rPr>
              <a:t>Disseminate information in a way that continues to honor patients, exemplifying patient powered research, transparency, and scientific rigor </a:t>
            </a:r>
            <a:endParaRPr lang="en-US" sz="2400" dirty="0">
              <a:solidFill>
                <a:srgbClr val="00A3A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9EEE6-1AFB-A5FE-E4A5-72CF301D5F96}"/>
              </a:ext>
            </a:extLst>
          </p:cNvPr>
          <p:cNvSpPr txBox="1"/>
          <p:nvPr/>
        </p:nvSpPr>
        <p:spPr>
          <a:xfrm>
            <a:off x="742566" y="320318"/>
            <a:ext cx="10706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1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94796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7A4D7F3-84C5-F6D9-F1C0-11A54C411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36"/>
          <a:stretch/>
        </p:blipFill>
        <p:spPr>
          <a:xfrm>
            <a:off x="0" y="0"/>
            <a:ext cx="12192000" cy="1348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B9357-4821-3EC2-F981-8901E1F01177}"/>
              </a:ext>
            </a:extLst>
          </p:cNvPr>
          <p:cNvSpPr txBox="1"/>
          <p:nvPr/>
        </p:nvSpPr>
        <p:spPr>
          <a:xfrm>
            <a:off x="742566" y="2442307"/>
            <a:ext cx="10706869" cy="3539430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Keep patients at the forefront (can’t go wrong!)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What’s important to patients may not always be obvious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Engage patients early in the design (e.g., pilot </a:t>
            </a:r>
            <a:r>
              <a:rPr lang="en-US" sz="2300" b="1" spc="50">
                <a:ln w="0"/>
                <a:solidFill>
                  <a:srgbClr val="00A3AD"/>
                </a:solidFill>
              </a:rPr>
              <a:t>survey)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endParaRPr lang="en-US" sz="2300" b="1" spc="50">
              <a:ln w="0"/>
              <a:solidFill>
                <a:srgbClr val="00A3AD"/>
              </a:solidFill>
            </a:endParaRP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endParaRPr lang="en-US" sz="2300" b="1" spc="50" dirty="0">
              <a:ln w="0"/>
              <a:solidFill>
                <a:srgbClr val="00A3AD"/>
              </a:solidFill>
            </a:endParaRP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Continued engagement is critical for community trust and success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Use validated questions with mix of new questions (structured vs unstructured)</a:t>
            </a:r>
          </a:p>
          <a:p>
            <a:pPr marL="285750" indent="-285750" algn="l">
              <a:spcBef>
                <a:spcPts val="1200"/>
              </a:spcBef>
              <a:buFontTx/>
              <a:buChar char="-"/>
            </a:pPr>
            <a:r>
              <a:rPr lang="en-US" sz="2300" b="1" spc="50" dirty="0">
                <a:ln w="0"/>
                <a:solidFill>
                  <a:srgbClr val="00A3AD"/>
                </a:solidFill>
              </a:rPr>
              <a:t>Think of the statistical plan before you need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9EEE6-1AFB-A5FE-E4A5-72CF301D5F96}"/>
              </a:ext>
            </a:extLst>
          </p:cNvPr>
          <p:cNvSpPr txBox="1"/>
          <p:nvPr/>
        </p:nvSpPr>
        <p:spPr>
          <a:xfrm>
            <a:off x="742566" y="320318"/>
            <a:ext cx="10706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1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68327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D7F2200-3AD8-721F-B5C3-3311C80E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883E3-B207-B3D3-E240-49B79F02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550626"/>
            <a:ext cx="7588155" cy="2621154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5D581-5BF1-EBBF-45AA-AAF693E1B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5167488"/>
            <a:ext cx="7588155" cy="1414091"/>
          </a:xfrm>
        </p:spPr>
        <p:txBody>
          <a:bodyPr>
            <a:normAutofit/>
          </a:bodyPr>
          <a:lstStyle/>
          <a:p>
            <a:r>
              <a:rPr lang="en-US" sz="1600" b="1" spc="50" dirty="0">
                <a:solidFill>
                  <a:schemeClr val="bg1"/>
                </a:solidFill>
              </a:rPr>
              <a:t>ACKNOWLEDGEMENTS:</a:t>
            </a:r>
          </a:p>
          <a:p>
            <a:r>
              <a:rPr lang="en-US" sz="1600" dirty="0">
                <a:solidFill>
                  <a:schemeClr val="bg1"/>
                </a:solidFill>
              </a:rPr>
              <a:t>Patients with TGCT and their caretakers, Zach, and LRG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Special thank you to Amy Hall for beautifying my slides</a:t>
            </a:r>
          </a:p>
        </p:txBody>
      </p:sp>
    </p:spTree>
    <p:extLst>
      <p:ext uri="{BB962C8B-B14F-4D97-AF65-F5344CB8AC3E}">
        <p14:creationId xmlns:p14="http://schemas.microsoft.com/office/powerpoint/2010/main" val="196828936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268</Words>
  <Application>Microsoft Office PowerPoint</Application>
  <PresentationFormat>Widescreen</PresentationFormat>
  <Paragraphs>36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VanillaVTI</vt:lpstr>
      <vt:lpstr>TGCT Support Registry: 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TGCT Support Registry: Lessons Learned</dc:title>
  <dc:creator>Sydney Stern</dc:creator>
  <cp:lastModifiedBy>Sydney Stern</cp:lastModifiedBy>
  <cp:revision>26</cp:revision>
  <dcterms:created xsi:type="dcterms:W3CDTF">2024-04-15T11:43:19Z</dcterms:created>
  <dcterms:modified xsi:type="dcterms:W3CDTF">2024-04-18T10:28:11Z</dcterms:modified>
</cp:coreProperties>
</file>