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418" r:id="rId5"/>
    <p:sldId id="257" r:id="rId6"/>
    <p:sldId id="258" r:id="rId7"/>
    <p:sldId id="42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178FAC-0B4F-7400-7F20-03E6F1346ABE}" name="Sorrel Bickley" initials="SB" userId="S::sorrel.bickley@sarcoma.org.uk::c366779d-c5af-4d73-bd1a-94f7fc189848" providerId="AD"/>
  <p188:author id="{77E003DF-9E82-8A22-9CB8-070F24ABE442}" name="Viqui Vinader" initials="VV" userId="S::Viqui.vinader@bcrt.org.uk::768dd1e8-d5d0-4f1e-a67d-d22913ab85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A1"/>
    <a:srgbClr val="ED6D0A"/>
    <a:srgbClr val="00B097"/>
    <a:srgbClr val="00E9C9"/>
    <a:srgbClr val="01809D"/>
    <a:srgbClr val="878787"/>
    <a:srgbClr val="468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9D300-9E6C-482C-9D29-7E1F8AB3C056}" v="23" dt="2024-04-18T08:08:39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9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F4294-9BAF-4256-AFDC-E59D2C7507D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ABD1F-0F65-4171-A5F9-011DDCC2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4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4E56-9441-456D-5E0C-623420E68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6E019-044F-FFD0-5DF2-E3ACC1C0B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8E87-9121-E338-EA58-D222F356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3A215-557D-A8E2-9C4B-DB6FD151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F255A-9BAE-AE6B-4DFA-46F0580A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5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D0B4-847A-67E2-643C-C5F581D2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06FAD-ADF1-8873-A7BF-12F3E1CBF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87085-758D-9E5F-23DB-24F3EC60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886-38E6-D45D-E85A-8871755E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180C1-C48E-7DD3-FE22-268B6E4E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23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EF3B3-7CD2-E290-102F-8B77B79A1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64C33-38D6-A03D-1A06-43527C16B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7025-2683-0B70-73EC-D5CBC015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C0288-CE63-DB45-A66C-1A643537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99B69-35E3-22CA-11D0-F3B02C36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3FC1-1160-50D8-A2BE-72978B1D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CEF1-39D9-D96E-22C1-500D44FD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B439-6977-B0EF-83A8-92F5D1F5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8EF02-2BAE-8918-1739-F7641A96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C459F-CF32-F53A-9627-F72BE626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9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D6D8-029A-A15E-3635-697C2B7C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DB6CE-756F-EB9F-1CB9-760AF9B81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9FC12-4B6D-B2E0-318F-7117E00D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5E2E4-EF21-C932-7B27-8E0D86BC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A387-2848-6517-7FC4-14D4905C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5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FAA-D199-E7E2-679E-F9EC1099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D801-7F34-5C8D-6E92-2622BBBD0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563AD-B2C3-CEA5-67D5-921BED9D7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E038E-FA56-11AA-20E3-6B6C0C18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39043-DD7B-32C9-AAAD-841F07FA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D8C6E-CB6D-9623-3F2F-2888948D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8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E9EC-332A-AD9D-53DA-9258F74D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28E94-9944-EA25-42AB-7D3A70E2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860E8-5CD9-83F4-AF6E-22361DD84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C292E-5B8F-BF6D-33A4-9FDB69EF8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C8FD3-CEA1-982C-FD43-013B40AFD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0BEA0-48CA-89FD-F8A7-3FF81AFB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00A5E-1DC5-FC52-47E5-6FE636B9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2F3E7-A90A-AEDA-BD56-DB2CA67A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5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976F-A750-58AC-99B5-15704967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42CCB-4556-8434-F8D2-F851DC03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FEC1C-FBBA-AE92-BB00-3747CE32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13A2F-F9BC-B8B9-F872-538DA1ED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94E34-977A-C9E4-D2F8-FC62C206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89DEB-7EEA-5EC6-8BE1-6376D03D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5E393-FE58-4B1D-93A0-F4C229C9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2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843B-0DBE-5FAA-8423-72BD8018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4C22F-8D36-F90A-3AFB-E1C82E0B8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6D866-ABF7-64A9-CBF8-D822CBD00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23DAA-0F62-1BA6-6FC5-F1811704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05AE4-751D-CBE4-D7B3-AD6711F5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FD081-7AA5-76B4-D843-283C0B51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A052-7BA9-9E6D-6981-884C1D251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AF8C2-0B35-83F3-A758-053215C0C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A2282-F1FF-69B0-EE62-F7F6BE1E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8E25A-3DA8-1C44-1600-F616D0DC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FCC0B-B4BF-C74E-0CEC-22A5A2159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6997F-C6A4-524C-7C56-42B1C864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06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F28E2-9D19-8520-470C-3679D26C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2DD09-5359-B4F6-ECFB-0928410B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2E260-C7BD-ED09-13A6-EF1379C4A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8371-8BD9-47BD-8D3B-020D5853B479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FC1C-BEE0-7990-A15D-E9984FB8E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B162-1B4F-916D-D52E-23D2B3D0E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FEBF-AF5A-4879-9857-D5456E8F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search@bcrt.org.uk" TargetMode="External"/><Relationship Id="rId4" Type="http://schemas.openxmlformats.org/officeDocument/2006/relationships/hyperlink" Target="mailto:research@sarcoma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4AEA020-F47C-4D8F-B20C-E5BDB814A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6B3B8D-09A9-4663-A26A-8BD247C90A47}"/>
              </a:ext>
            </a:extLst>
          </p:cNvPr>
          <p:cNvGrpSpPr/>
          <p:nvPr/>
        </p:nvGrpSpPr>
        <p:grpSpPr>
          <a:xfrm>
            <a:off x="290510" y="2612996"/>
            <a:ext cx="11816689" cy="86704"/>
            <a:chOff x="187655" y="1236003"/>
            <a:chExt cx="11816689" cy="8670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41D7E88-3BDD-3386-F070-C8B22925D370}"/>
                </a:ext>
              </a:extLst>
            </p:cNvPr>
            <p:cNvCxnSpPr/>
            <p:nvPr/>
          </p:nvCxnSpPr>
          <p:spPr>
            <a:xfrm>
              <a:off x="187655" y="1236003"/>
              <a:ext cx="11816689" cy="0"/>
            </a:xfrm>
            <a:prstGeom prst="line">
              <a:avLst/>
            </a:prstGeom>
            <a:ln w="22225">
              <a:solidFill>
                <a:srgbClr val="ED6D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1FA5DF-3171-249B-3D1F-E54FD70EF015}"/>
                </a:ext>
              </a:extLst>
            </p:cNvPr>
            <p:cNvCxnSpPr>
              <a:cxnSpLocks/>
            </p:cNvCxnSpPr>
            <p:nvPr/>
          </p:nvCxnSpPr>
          <p:spPr>
            <a:xfrm>
              <a:off x="579422" y="1322707"/>
              <a:ext cx="11424922" cy="0"/>
            </a:xfrm>
            <a:prstGeom prst="line">
              <a:avLst/>
            </a:prstGeom>
            <a:ln w="22225">
              <a:solidFill>
                <a:srgbClr val="0180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AC2B92-DAA0-A038-6E28-A3173685E513}"/>
              </a:ext>
            </a:extLst>
          </p:cNvPr>
          <p:cNvSpPr txBox="1"/>
          <p:nvPr/>
        </p:nvSpPr>
        <p:spPr>
          <a:xfrm>
            <a:off x="290512" y="3041590"/>
            <a:ext cx="116109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Gotham Medium" panose="02000603030000020004" pitchFamily="2" charset="0"/>
              </a:rPr>
              <a:t>Working together to improve sarcoma diagnosis:</a:t>
            </a:r>
          </a:p>
          <a:p>
            <a:pPr algn="ctr"/>
            <a:r>
              <a:rPr lang="en-US" sz="3200" dirty="0">
                <a:latin typeface="Gotham Medium" panose="02000603030000020004" pitchFamily="2" charset="0"/>
              </a:rPr>
              <a:t>A collaborative funding initiative </a:t>
            </a:r>
            <a:endParaRPr lang="en-GB" sz="3200" dirty="0">
              <a:latin typeface="Gotham Medium" panose="02000603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6F2001-1505-6A50-FD6C-4548C2EC2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0" t="19394" r="22493" b="50000"/>
          <a:stretch/>
        </p:blipFill>
        <p:spPr>
          <a:xfrm>
            <a:off x="2823962" y="555790"/>
            <a:ext cx="6749786" cy="17490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3F28AB-6D07-7692-CBDC-193D0321CE5F}"/>
              </a:ext>
            </a:extLst>
          </p:cNvPr>
          <p:cNvSpPr txBox="1"/>
          <p:nvPr/>
        </p:nvSpPr>
        <p:spPr>
          <a:xfrm>
            <a:off x="2347886" y="4461931"/>
            <a:ext cx="8902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D6D0A"/>
                </a:solidFill>
                <a:latin typeface="Gotham" panose="02000604030000020004" pitchFamily="50" charset="0"/>
                <a:ea typeface="Calibri" panose="020F0502020204030204" pitchFamily="34" charset="0"/>
                <a:cs typeface="Times New Roman"/>
              </a:rPr>
              <a:t>Dr Zoe Davison</a:t>
            </a:r>
            <a:r>
              <a:rPr lang="en-GB" sz="2400" dirty="0">
                <a:solidFill>
                  <a:srgbClr val="ED6D0A"/>
                </a:solidFill>
                <a:latin typeface="Gotham" panose="02000604030000020004" pitchFamily="50" charset="0"/>
                <a:ea typeface="Calibri" panose="020F0502020204030204" pitchFamily="34" charset="0"/>
                <a:cs typeface="Times New Roman"/>
              </a:rPr>
              <a:t>, Bone Cancer Research Trust</a:t>
            </a:r>
            <a:r>
              <a:rPr lang="en-GB" sz="2400" b="1" dirty="0">
                <a:solidFill>
                  <a:srgbClr val="ED6D0A"/>
                </a:solidFill>
                <a:latin typeface="Gotham" panose="02000604030000020004" pitchFamily="50" charset="0"/>
                <a:ea typeface="Calibri" panose="020F0502020204030204" pitchFamily="34" charset="0"/>
                <a:cs typeface="Times New Roman"/>
              </a:rPr>
              <a:t> </a:t>
            </a:r>
            <a:endParaRPr lang="en-GB" sz="2400" dirty="0">
              <a:solidFill>
                <a:srgbClr val="ED6D0A"/>
              </a:solidFill>
              <a:latin typeface="Gotha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9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EADF32C9-E07A-0C91-01E2-043E3F6B677B}"/>
              </a:ext>
            </a:extLst>
          </p:cNvPr>
          <p:cNvSpPr/>
          <p:nvPr/>
        </p:nvSpPr>
        <p:spPr>
          <a:xfrm>
            <a:off x="3229361" y="1593531"/>
            <a:ext cx="4512779" cy="1088923"/>
          </a:xfrm>
          <a:prstGeom prst="round2DiagRect">
            <a:avLst/>
          </a:prstGeom>
          <a:solidFill>
            <a:srgbClr val="ED6D0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2D11A4-0B00-DA49-0B51-ABB5797E67B3}"/>
              </a:ext>
            </a:extLst>
          </p:cNvPr>
          <p:cNvGrpSpPr/>
          <p:nvPr/>
        </p:nvGrpSpPr>
        <p:grpSpPr>
          <a:xfrm>
            <a:off x="187655" y="1236003"/>
            <a:ext cx="11816689" cy="86704"/>
            <a:chOff x="187655" y="1236003"/>
            <a:chExt cx="11816689" cy="8670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210931-F2A2-F0BE-8DD0-AD7F96E9B240}"/>
                </a:ext>
              </a:extLst>
            </p:cNvPr>
            <p:cNvCxnSpPr/>
            <p:nvPr/>
          </p:nvCxnSpPr>
          <p:spPr>
            <a:xfrm>
              <a:off x="187655" y="1236003"/>
              <a:ext cx="11816689" cy="0"/>
            </a:xfrm>
            <a:prstGeom prst="line">
              <a:avLst/>
            </a:prstGeom>
            <a:ln w="22225">
              <a:solidFill>
                <a:srgbClr val="ED6E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4D4869-8EF7-6D53-2967-455C077AA2FD}"/>
                </a:ext>
              </a:extLst>
            </p:cNvPr>
            <p:cNvCxnSpPr>
              <a:cxnSpLocks/>
            </p:cNvCxnSpPr>
            <p:nvPr/>
          </p:nvCxnSpPr>
          <p:spPr>
            <a:xfrm>
              <a:off x="579422" y="1322707"/>
              <a:ext cx="11424922" cy="0"/>
            </a:xfrm>
            <a:prstGeom prst="line">
              <a:avLst/>
            </a:prstGeom>
            <a:ln w="22225">
              <a:solidFill>
                <a:srgbClr val="0180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2CCE60-2E94-A4E9-E74F-12B2CD91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0" t="19394" r="22493" b="50000"/>
          <a:stretch/>
        </p:blipFill>
        <p:spPr>
          <a:xfrm>
            <a:off x="7985421" y="153913"/>
            <a:ext cx="3635752" cy="9421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05E57B-CE01-04F5-35ED-6F4836D77C0B}"/>
              </a:ext>
            </a:extLst>
          </p:cNvPr>
          <p:cNvSpPr txBox="1"/>
          <p:nvPr/>
        </p:nvSpPr>
        <p:spPr>
          <a:xfrm>
            <a:off x="552070" y="2877270"/>
            <a:ext cx="6371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otham" panose="02000604030000020004" pitchFamily="50" charset="0"/>
                <a:cs typeface="Calibri" panose="020F0502020204030204" pitchFamily="34" charset="0"/>
              </a:rPr>
              <a:t>Patients experience </a:t>
            </a:r>
            <a:r>
              <a:rPr lang="en-US" b="1" dirty="0">
                <a:latin typeface="Gotham" panose="02000604030000020004" pitchFamily="50" charset="0"/>
                <a:cs typeface="Calibri" panose="020F0502020204030204" pitchFamily="34" charset="0"/>
              </a:rPr>
              <a:t>long delays </a:t>
            </a:r>
            <a:r>
              <a:rPr lang="en-US" dirty="0">
                <a:latin typeface="Gotham" panose="02000604030000020004" pitchFamily="50" charset="0"/>
                <a:cs typeface="Calibri" panose="020F0502020204030204" pitchFamily="34" charset="0"/>
              </a:rPr>
              <a:t>in receiving a correct diagnosis of sarcoma, with many given </a:t>
            </a:r>
            <a:r>
              <a:rPr lang="en-US" b="1" dirty="0">
                <a:latin typeface="Gotham" panose="02000604030000020004" pitchFamily="50" charset="0"/>
                <a:cs typeface="Calibri" panose="020F0502020204030204" pitchFamily="34" charset="0"/>
              </a:rPr>
              <a:t>incorrect diagnoses</a:t>
            </a:r>
            <a:r>
              <a:rPr lang="en-US" dirty="0">
                <a:latin typeface="Gotham" panose="02000604030000020004" pitchFamily="50" charset="0"/>
                <a:cs typeface="Calibri" panose="020F0502020204030204" pitchFamily="34" charset="0"/>
              </a:rPr>
              <a:t>.</a:t>
            </a:r>
            <a:endParaRPr lang="en-GB" dirty="0">
              <a:latin typeface="Gotham" panose="02000604030000020004" pitchFamily="50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558904-AC55-CA07-8A4E-B8BE3ADE4619}"/>
              </a:ext>
            </a:extLst>
          </p:cNvPr>
          <p:cNvSpPr txBox="1"/>
          <p:nvPr/>
        </p:nvSpPr>
        <p:spPr>
          <a:xfrm>
            <a:off x="455849" y="4090648"/>
            <a:ext cx="10059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kern="0" dirty="0"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The </a:t>
            </a:r>
            <a:r>
              <a:rPr lang="en-GB" kern="0" dirty="0">
                <a:solidFill>
                  <a:srgbClr val="ED6D0A"/>
                </a:solidFill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Bone Cancer Research Trust </a:t>
            </a:r>
            <a:r>
              <a:rPr lang="en-GB" kern="0" dirty="0"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and </a:t>
            </a:r>
            <a:r>
              <a:rPr lang="en-GB" kern="0" dirty="0">
                <a:solidFill>
                  <a:srgbClr val="01809D"/>
                </a:solidFill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Sarcoma UK </a:t>
            </a:r>
            <a:r>
              <a:rPr lang="en-GB" kern="0" dirty="0"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have highlighted research into diagnosis within their organisational strategies. </a:t>
            </a:r>
            <a:endParaRPr lang="en-GB" sz="3000" dirty="0">
              <a:latin typeface="Gotham" panose="02000604030000020004" pitchFamily="50" charset="0"/>
              <a:cs typeface="Arial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5CAB24-7123-EEAE-AD89-27B41668A85E}"/>
              </a:ext>
            </a:extLst>
          </p:cNvPr>
          <p:cNvGrpSpPr/>
          <p:nvPr/>
        </p:nvGrpSpPr>
        <p:grpSpPr>
          <a:xfrm>
            <a:off x="8094472" y="1447253"/>
            <a:ext cx="3415109" cy="1190957"/>
            <a:chOff x="7070583" y="4016943"/>
            <a:chExt cx="3852094" cy="15812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AF22B6-D30B-6D39-8B78-EB3F06663553}"/>
                </a:ext>
              </a:extLst>
            </p:cNvPr>
            <p:cNvSpPr/>
            <p:nvPr/>
          </p:nvSpPr>
          <p:spPr>
            <a:xfrm>
              <a:off x="7070583" y="4016943"/>
              <a:ext cx="3774670" cy="1581278"/>
            </a:xfrm>
            <a:prstGeom prst="rect">
              <a:avLst/>
            </a:prstGeom>
            <a:solidFill>
              <a:srgbClr val="0180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2914B7-2FE0-011C-76C5-BF8A3B075DA7}"/>
                </a:ext>
              </a:extLst>
            </p:cNvPr>
            <p:cNvSpPr txBox="1"/>
            <p:nvPr/>
          </p:nvSpPr>
          <p:spPr>
            <a:xfrm>
              <a:off x="7148007" y="4230622"/>
              <a:ext cx="3774670" cy="110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Gotham" panose="02000604030000020004" pitchFamily="50" charset="0"/>
                  <a:cs typeface="Calibri" panose="020F0502020204030204" pitchFamily="34" charset="0"/>
                </a:rPr>
                <a:t>1 in 3 </a:t>
              </a:r>
              <a:r>
                <a:rPr lang="en-GB" sz="1600" dirty="0">
                  <a:solidFill>
                    <a:schemeClr val="bg1"/>
                  </a:solidFill>
                  <a:latin typeface="Gotham" panose="02000604030000020004" pitchFamily="50" charset="0"/>
                  <a:cs typeface="Calibri" panose="020F0502020204030204" pitchFamily="34" charset="0"/>
                </a:rPr>
                <a:t>patients wait at least </a:t>
              </a:r>
              <a:r>
                <a:rPr lang="en-GB" sz="1600" b="1" dirty="0">
                  <a:solidFill>
                    <a:schemeClr val="bg1"/>
                  </a:solidFill>
                  <a:latin typeface="Gotham" panose="02000604030000020004" pitchFamily="50" charset="0"/>
                  <a:cs typeface="Calibri" panose="020F0502020204030204" pitchFamily="34" charset="0"/>
                </a:rPr>
                <a:t>6 months </a:t>
              </a:r>
              <a:r>
                <a:rPr lang="en-GB" sz="1600" dirty="0">
                  <a:solidFill>
                    <a:schemeClr val="bg1"/>
                  </a:solidFill>
                  <a:latin typeface="Gotham" panose="02000604030000020004" pitchFamily="50" charset="0"/>
                  <a:cs typeface="Calibri" panose="020F0502020204030204" pitchFamily="34" charset="0"/>
                </a:rPr>
                <a:t>to receive an accurate diagnosis of sarcoma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5029065-9337-121A-591F-10D0B4AE584D}"/>
              </a:ext>
            </a:extLst>
          </p:cNvPr>
          <p:cNvSpPr txBox="1"/>
          <p:nvPr/>
        </p:nvSpPr>
        <p:spPr>
          <a:xfrm>
            <a:off x="8309756" y="4723068"/>
            <a:ext cx="22058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kern="0" dirty="0">
                <a:solidFill>
                  <a:srgbClr val="ED6E08"/>
                </a:solidFill>
                <a:latin typeface="Gotham" panose="02000604030000020004" pitchFamily="50" charset="0"/>
                <a:ea typeface="Calibri" panose="020F0502020204030204" pitchFamily="34" charset="0"/>
              </a:rPr>
              <a:t>“By 2033 all patients will have an accurate and timely diagnosis”</a:t>
            </a:r>
            <a:endParaRPr lang="en-GB" sz="1400" i="1" dirty="0">
              <a:solidFill>
                <a:srgbClr val="ED6E08"/>
              </a:solidFill>
              <a:latin typeface="Gotham" panose="02000604030000020004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175BC6-0C90-0DED-C2E3-35847588F656}"/>
              </a:ext>
            </a:extLst>
          </p:cNvPr>
          <p:cNvSpPr txBox="1"/>
          <p:nvPr/>
        </p:nvSpPr>
        <p:spPr>
          <a:xfrm>
            <a:off x="8140890" y="5679063"/>
            <a:ext cx="3324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kern="0" dirty="0">
                <a:solidFill>
                  <a:srgbClr val="0185A2"/>
                </a:solidFill>
                <a:latin typeface="Gotham" panose="02000604030000020004" pitchFamily="50" charset="0"/>
                <a:ea typeface="Calibri" panose="020F0502020204030204" pitchFamily="34" charset="0"/>
              </a:rPr>
              <a:t>“Prioritising research into the early diagnosis of sarcoma” </a:t>
            </a:r>
            <a:endParaRPr lang="en-GB" sz="1400" i="1" dirty="0">
              <a:solidFill>
                <a:srgbClr val="0185A2"/>
              </a:solidFill>
              <a:latin typeface="Gotham" panose="0200060403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FC69A-ED3A-62DD-83FA-750BE66B24FC}"/>
              </a:ext>
            </a:extLst>
          </p:cNvPr>
          <p:cNvSpPr txBox="1"/>
          <p:nvPr/>
        </p:nvSpPr>
        <p:spPr>
          <a:xfrm>
            <a:off x="546818" y="593120"/>
            <a:ext cx="5990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6D0A"/>
                </a:solidFill>
                <a:latin typeface="Gotham" panose="02000604030000020004" pitchFamily="50" charset="0"/>
              </a:rPr>
              <a:t>The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580CCA-6CEC-0877-CA7B-26089FE17735}"/>
              </a:ext>
            </a:extLst>
          </p:cNvPr>
          <p:cNvSpPr txBox="1"/>
          <p:nvPr/>
        </p:nvSpPr>
        <p:spPr>
          <a:xfrm>
            <a:off x="3328493" y="1645157"/>
            <a:ext cx="45127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ED6D0A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1400" dirty="0">
                <a:latin typeface="Gotham" panose="02000604030000020004" pitchFamily="50" charset="0"/>
              </a:rPr>
              <a:t>they can affect anyone </a:t>
            </a:r>
          </a:p>
          <a:p>
            <a:pPr marL="285750" indent="-285750">
              <a:buClr>
                <a:srgbClr val="ED6D0A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1400" dirty="0">
                <a:latin typeface="Gotham" panose="02000604030000020004" pitchFamily="50" charset="0"/>
              </a:rPr>
              <a:t>occur anywhere in the body </a:t>
            </a:r>
          </a:p>
          <a:p>
            <a:pPr marL="285750" indent="-285750">
              <a:buClr>
                <a:srgbClr val="ED6D0A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1400" dirty="0">
                <a:latin typeface="Gotham" panose="02000604030000020004" pitchFamily="50" charset="0"/>
              </a:rPr>
              <a:t>over 100 subtypes </a:t>
            </a:r>
          </a:p>
          <a:p>
            <a:pPr marL="285750" indent="-285750">
              <a:buClr>
                <a:srgbClr val="ED6D0A"/>
              </a:buClr>
              <a:buSzPct val="101000"/>
              <a:buFont typeface="Arial" panose="020B0604020202020204" pitchFamily="34" charset="0"/>
              <a:buChar char="•"/>
            </a:pPr>
            <a:r>
              <a:rPr lang="en-US" sz="1400" dirty="0">
                <a:latin typeface="Gotham" panose="02000604030000020004" pitchFamily="50" charset="0"/>
              </a:rPr>
              <a:t>present with a diverse range of symptoms. </a:t>
            </a:r>
            <a:endParaRPr lang="en-GB" sz="1400" dirty="0">
              <a:latin typeface="Gotham" panose="02000604030000020004" pitchFamily="50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1BBFD8-233C-9A98-0CA6-985CDF9DBD2A}"/>
              </a:ext>
            </a:extLst>
          </p:cNvPr>
          <p:cNvGrpSpPr/>
          <p:nvPr/>
        </p:nvGrpSpPr>
        <p:grpSpPr>
          <a:xfrm>
            <a:off x="6923979" y="2827967"/>
            <a:ext cx="3248291" cy="1190957"/>
            <a:chOff x="767210" y="4224397"/>
            <a:chExt cx="3406773" cy="11909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EC7AEF-63EA-55A9-0966-32FFFB29B7BD}"/>
                </a:ext>
              </a:extLst>
            </p:cNvPr>
            <p:cNvSpPr/>
            <p:nvPr/>
          </p:nvSpPr>
          <p:spPr>
            <a:xfrm>
              <a:off x="767210" y="4224397"/>
              <a:ext cx="3130087" cy="1190957"/>
            </a:xfrm>
            <a:prstGeom prst="rect">
              <a:avLst/>
            </a:prstGeom>
            <a:solidFill>
              <a:srgbClr val="ED6E0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78123B-D1DC-B3F7-974A-3FE6DB94CA9E}"/>
                </a:ext>
              </a:extLst>
            </p:cNvPr>
            <p:cNvSpPr txBox="1"/>
            <p:nvPr/>
          </p:nvSpPr>
          <p:spPr>
            <a:xfrm>
              <a:off x="767210" y="4281244"/>
              <a:ext cx="340677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Gotham" panose="02000604030000020004" pitchFamily="50" charset="0"/>
                  <a:cs typeface="Calibri" panose="020F0502020204030204" pitchFamily="34" charset="0"/>
                </a:rPr>
                <a:t>On average bone sarcoma patients visit a health care professional </a:t>
              </a:r>
              <a:r>
                <a:rPr lang="en-GB" sz="1600" b="1" dirty="0">
                  <a:solidFill>
                    <a:schemeClr val="bg1"/>
                  </a:solidFill>
                  <a:latin typeface="Gotham" panose="02000604030000020004" pitchFamily="50" charset="0"/>
                  <a:cs typeface="Calibri" panose="020F0502020204030204" pitchFamily="34" charset="0"/>
                </a:rPr>
                <a:t>8 times</a:t>
              </a:r>
              <a:r>
                <a:rPr lang="en-GB" sz="1600" dirty="0">
                  <a:solidFill>
                    <a:schemeClr val="bg1"/>
                  </a:solidFill>
                  <a:latin typeface="Gotham" panose="02000604030000020004" pitchFamily="50" charset="0"/>
                  <a:cs typeface="Calibri" panose="020F0502020204030204" pitchFamily="34" charset="0"/>
                </a:rPr>
                <a:t>, before receiving a diagnosis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AF3315F-2B59-C0AE-B0CE-02CADA08F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44" t="16759" r="30644" b="21190"/>
          <a:stretch/>
        </p:blipFill>
        <p:spPr>
          <a:xfrm>
            <a:off x="10392128" y="3504673"/>
            <a:ext cx="1048812" cy="14947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2CBC1A-EC09-8ADB-D06A-7ADC9EE060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06" t="17966" r="31339" b="25626"/>
          <a:stretch/>
        </p:blipFill>
        <p:spPr>
          <a:xfrm>
            <a:off x="7013623" y="4637434"/>
            <a:ext cx="1084778" cy="14947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C3FED-A8B2-843A-DFEC-ABA73E1530EB}"/>
              </a:ext>
            </a:extLst>
          </p:cNvPr>
          <p:cNvSpPr txBox="1"/>
          <p:nvPr/>
        </p:nvSpPr>
        <p:spPr>
          <a:xfrm>
            <a:off x="546818" y="1714880"/>
            <a:ext cx="260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otham" panose="02000604030000020004" pitchFamily="50" charset="0"/>
              </a:rPr>
              <a:t>Sarcomas are challenging to diagnose.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7BA665F3-B574-6D9B-B268-24F4C37D4886}"/>
              </a:ext>
            </a:extLst>
          </p:cNvPr>
          <p:cNvSpPr/>
          <p:nvPr/>
        </p:nvSpPr>
        <p:spPr>
          <a:xfrm>
            <a:off x="2787950" y="1562035"/>
            <a:ext cx="261194" cy="1157703"/>
          </a:xfrm>
          <a:prstGeom prst="leftBrace">
            <a:avLst/>
          </a:prstGeom>
          <a:ln>
            <a:solidFill>
              <a:srgbClr val="ED6D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9F39D-3238-9539-92EA-57DF595797AA}"/>
              </a:ext>
            </a:extLst>
          </p:cNvPr>
          <p:cNvSpPr txBox="1"/>
          <p:nvPr/>
        </p:nvSpPr>
        <p:spPr>
          <a:xfrm>
            <a:off x="442057" y="5001954"/>
            <a:ext cx="6453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kern="0" dirty="0">
                <a:effectLst/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In prioritisation exercises carried out by </a:t>
            </a:r>
            <a:r>
              <a:rPr lang="en-US" sz="1800" kern="0" dirty="0">
                <a:solidFill>
                  <a:srgbClr val="0084A1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Sarcoma UK </a:t>
            </a:r>
            <a:r>
              <a:rPr lang="en-US" sz="1800" kern="0" dirty="0">
                <a:effectLst/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and the </a:t>
            </a:r>
            <a:r>
              <a:rPr lang="en-US" sz="1800" kern="0" dirty="0">
                <a:solidFill>
                  <a:srgbClr val="ED6D0A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Bone Cancer Research Trust</a:t>
            </a:r>
            <a:r>
              <a:rPr lang="en-US" sz="1800" kern="0" dirty="0">
                <a:effectLst/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, </a:t>
            </a:r>
            <a:r>
              <a:rPr lang="en-US" sz="1800" b="1" kern="0" dirty="0">
                <a:effectLst/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research into diagnosis is highlighted as a high priority for people affected by sarcoma</a:t>
            </a:r>
            <a:r>
              <a:rPr lang="en-US" b="1" kern="0" dirty="0">
                <a:latin typeface="Gotham" panose="02000604030000020004" pitchFamily="50" charset="0"/>
                <a:ea typeface="Calibri" panose="020F0502020204030204" pitchFamily="34" charset="0"/>
                <a:cs typeface="Calibri"/>
              </a:rPr>
              <a:t>.</a:t>
            </a:r>
            <a:endParaRPr lang="en-GB" sz="3000" dirty="0">
              <a:latin typeface="Gotham" panose="02000604030000020004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3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2D11A4-0B00-DA49-0B51-ABB5797E67B3}"/>
              </a:ext>
            </a:extLst>
          </p:cNvPr>
          <p:cNvGrpSpPr/>
          <p:nvPr/>
        </p:nvGrpSpPr>
        <p:grpSpPr>
          <a:xfrm>
            <a:off x="187655" y="1236003"/>
            <a:ext cx="11816689" cy="86704"/>
            <a:chOff x="187655" y="1236003"/>
            <a:chExt cx="11816689" cy="8670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210931-F2A2-F0BE-8DD0-AD7F96E9B240}"/>
                </a:ext>
              </a:extLst>
            </p:cNvPr>
            <p:cNvCxnSpPr/>
            <p:nvPr/>
          </p:nvCxnSpPr>
          <p:spPr>
            <a:xfrm>
              <a:off x="187655" y="1236003"/>
              <a:ext cx="11816689" cy="0"/>
            </a:xfrm>
            <a:prstGeom prst="line">
              <a:avLst/>
            </a:prstGeom>
            <a:ln w="22225">
              <a:solidFill>
                <a:srgbClr val="ED6E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4D4869-8EF7-6D53-2967-455C077AA2FD}"/>
                </a:ext>
              </a:extLst>
            </p:cNvPr>
            <p:cNvCxnSpPr>
              <a:cxnSpLocks/>
            </p:cNvCxnSpPr>
            <p:nvPr/>
          </p:nvCxnSpPr>
          <p:spPr>
            <a:xfrm>
              <a:off x="579422" y="1322707"/>
              <a:ext cx="11424922" cy="0"/>
            </a:xfrm>
            <a:prstGeom prst="line">
              <a:avLst/>
            </a:prstGeom>
            <a:ln w="22225">
              <a:solidFill>
                <a:srgbClr val="0180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2CCE60-2E94-A4E9-E74F-12B2CD91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0" t="19394" r="22493" b="50000"/>
          <a:stretch/>
        </p:blipFill>
        <p:spPr>
          <a:xfrm>
            <a:off x="7985421" y="153913"/>
            <a:ext cx="3635752" cy="942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FC7E1C-DCFB-2A97-10B5-FFE00D1069DE}"/>
              </a:ext>
            </a:extLst>
          </p:cNvPr>
          <p:cNvSpPr txBox="1"/>
          <p:nvPr/>
        </p:nvSpPr>
        <p:spPr>
          <a:xfrm>
            <a:off x="362860" y="589151"/>
            <a:ext cx="7687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809D"/>
                </a:solidFill>
                <a:latin typeface="Gotham" panose="02000604030000020004" pitchFamily="50" charset="0"/>
              </a:rPr>
              <a:t>Shaping a funding call to address this challenge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2C665-0710-0B72-A14C-A3DA86EA99B3}"/>
              </a:ext>
            </a:extLst>
          </p:cNvPr>
          <p:cNvSpPr txBox="1"/>
          <p:nvPr/>
        </p:nvSpPr>
        <p:spPr>
          <a:xfrm>
            <a:off x="362860" y="1411950"/>
            <a:ext cx="1000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otham" panose="02000604030000020004" pitchFamily="50" charset="0"/>
              </a:rPr>
              <a:t>Whilst we know that </a:t>
            </a:r>
            <a:r>
              <a:rPr lang="en-GB" b="1" dirty="0">
                <a:latin typeface="Gotham" panose="02000604030000020004" pitchFamily="50" charset="0"/>
              </a:rPr>
              <a:t>improving diagnosis is a priority for our communities</a:t>
            </a:r>
            <a:r>
              <a:rPr lang="en-GB" dirty="0">
                <a:latin typeface="Gotham" panose="02000604030000020004" pitchFamily="50" charset="0"/>
              </a:rPr>
              <a:t>, research funding in this area to date has been limited &amp; advancements lacking.</a:t>
            </a:r>
          </a:p>
        </p:txBody>
      </p:sp>
      <p:pic>
        <p:nvPicPr>
          <p:cNvPr id="14" name="Picture 13" descr="A brown background with black text&#10;&#10;Description automatically generated">
            <a:extLst>
              <a:ext uri="{FF2B5EF4-FFF2-40B4-BE49-F238E27FC236}">
                <a16:creationId xmlns:a16="http://schemas.microsoft.com/office/drawing/2014/main" id="{7235E35A-8803-9C47-B650-A3FF8A683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51" y="3933793"/>
            <a:ext cx="5694293" cy="25546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C4FA37-8FF6-FBF6-BB06-2BC12E0E80ED}"/>
              </a:ext>
            </a:extLst>
          </p:cNvPr>
          <p:cNvSpPr txBox="1"/>
          <p:nvPr/>
        </p:nvSpPr>
        <p:spPr>
          <a:xfrm>
            <a:off x="362860" y="2166135"/>
            <a:ext cx="7153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otham" panose="02000604030000020004" pitchFamily="50" charset="0"/>
              </a:rPr>
              <a:t>Together, the </a:t>
            </a:r>
            <a:r>
              <a:rPr lang="en-GB" dirty="0">
                <a:solidFill>
                  <a:srgbClr val="ED6D0A"/>
                </a:solidFill>
                <a:latin typeface="Gotham" panose="02000604030000020004" pitchFamily="50" charset="0"/>
              </a:rPr>
              <a:t>BCRT</a:t>
            </a:r>
            <a:r>
              <a:rPr lang="en-GB" dirty="0">
                <a:latin typeface="Gotham" panose="02000604030000020004" pitchFamily="50" charset="0"/>
              </a:rPr>
              <a:t> and </a:t>
            </a:r>
            <a:r>
              <a:rPr lang="en-GB" dirty="0">
                <a:solidFill>
                  <a:srgbClr val="0084A1"/>
                </a:solidFill>
                <a:latin typeface="Gotham" panose="02000604030000020004" pitchFamily="50" charset="0"/>
              </a:rPr>
              <a:t>Sarcoma UK </a:t>
            </a:r>
            <a:r>
              <a:rPr lang="en-GB" dirty="0">
                <a:latin typeface="Gotham" panose="02000604030000020004" pitchFamily="50" charset="0"/>
              </a:rPr>
              <a:t>set out to shape a funding call to advance </a:t>
            </a:r>
            <a:r>
              <a:rPr lang="en-GB" b="1" dirty="0">
                <a:latin typeface="Gotham" panose="02000604030000020004" pitchFamily="50" charset="0"/>
              </a:rPr>
              <a:t>diagnosis of bone &amp; soft tissue sarcomas </a:t>
            </a:r>
            <a:r>
              <a:rPr lang="en-GB" dirty="0">
                <a:latin typeface="Gotham" panose="02000604030000020004" pitchFamily="50" charset="0"/>
              </a:rPr>
              <a:t>and ultimately </a:t>
            </a:r>
            <a:r>
              <a:rPr lang="en-GB" b="1" dirty="0">
                <a:latin typeface="Gotham" panose="02000604030000020004" pitchFamily="50" charset="0"/>
              </a:rPr>
              <a:t>improve outcomes for patients</a:t>
            </a:r>
            <a:r>
              <a:rPr lang="en-GB" dirty="0">
                <a:latin typeface="Gotham" panose="02000604030000020004" pitchFamily="50" charset="0"/>
              </a:rPr>
              <a:t>.</a:t>
            </a:r>
            <a:endParaRPr lang="en-GB" b="1" dirty="0">
              <a:latin typeface="Gotham" panose="02000604030000020004" pitchFamily="50" charset="0"/>
            </a:endParaRPr>
          </a:p>
        </p:txBody>
      </p:sp>
      <p:pic>
        <p:nvPicPr>
          <p:cNvPr id="18" name="Picture 17" descr="Dr Victoria Vinader and Dr Sorrel Bickley presenting on stage at the Advancing Diagnosis of Bone &amp; Soft Tissue Sarcomas meeting">
            <a:extLst>
              <a:ext uri="{FF2B5EF4-FFF2-40B4-BE49-F238E27FC236}">
                <a16:creationId xmlns:a16="http://schemas.microsoft.com/office/drawing/2014/main" id="{40409F92-EB62-FAD7-5CBF-3A9CD6F5B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1"/>
          <a:stretch/>
        </p:blipFill>
        <p:spPr bwMode="auto">
          <a:xfrm>
            <a:off x="7985421" y="2167828"/>
            <a:ext cx="3089801" cy="15814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441E83-4FD9-6483-86F8-ECF0CA7738A5}"/>
              </a:ext>
            </a:extLst>
          </p:cNvPr>
          <p:cNvSpPr txBox="1"/>
          <p:nvPr/>
        </p:nvSpPr>
        <p:spPr>
          <a:xfrm>
            <a:off x="288951" y="4819512"/>
            <a:ext cx="60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otham" panose="02000604030000020004" pitchFamily="50" charset="0"/>
              </a:rPr>
              <a:t>Joint meeting of over 70 experts held in January: </a:t>
            </a:r>
            <a:r>
              <a:rPr lang="en-GB" b="1" dirty="0">
                <a:latin typeface="Gotham" panose="02000604030000020004" pitchFamily="50" charset="0"/>
              </a:rPr>
              <a:t>patient advocates, researchers and clinicians</a:t>
            </a:r>
            <a:r>
              <a:rPr lang="en-GB" dirty="0">
                <a:latin typeface="Gotham" panose="02000604030000020004" pitchFamily="50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6F084-B64F-6DBB-5C4B-401FB652936E}"/>
              </a:ext>
            </a:extLst>
          </p:cNvPr>
          <p:cNvSpPr txBox="1"/>
          <p:nvPr/>
        </p:nvSpPr>
        <p:spPr>
          <a:xfrm>
            <a:off x="640043" y="3287328"/>
            <a:ext cx="7345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6D0A"/>
                </a:solidFill>
                <a:latin typeface="Gotham" panose="02000604030000020004" pitchFamily="50" charset="0"/>
              </a:rPr>
              <a:t>Key learnings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A52270-5B89-F5B1-46BC-E47E290BAF17}"/>
              </a:ext>
            </a:extLst>
          </p:cNvPr>
          <p:cNvSpPr txBox="1"/>
          <p:nvPr/>
        </p:nvSpPr>
        <p:spPr>
          <a:xfrm>
            <a:off x="288951" y="3814586"/>
            <a:ext cx="575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otham" panose="02000604030000020004" pitchFamily="50" charset="0"/>
              </a:rPr>
              <a:t>Period of </a:t>
            </a:r>
            <a:r>
              <a:rPr lang="en-GB" b="1" dirty="0">
                <a:latin typeface="Gotham" panose="02000604030000020004" pitchFamily="50" charset="0"/>
              </a:rPr>
              <a:t>consultation with experts </a:t>
            </a:r>
            <a:r>
              <a:rPr lang="en-GB" dirty="0">
                <a:latin typeface="Gotham" panose="02000604030000020004" pitchFamily="50" charset="0"/>
              </a:rPr>
              <a:t>across the fields of sarcoma and Screening, Prevention &amp; Early Detection (SPED).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B30F2A-0740-D63D-5568-36A50B2E9D57}"/>
              </a:ext>
            </a:extLst>
          </p:cNvPr>
          <p:cNvSpPr txBox="1"/>
          <p:nvPr/>
        </p:nvSpPr>
        <p:spPr>
          <a:xfrm>
            <a:off x="288951" y="5565161"/>
            <a:ext cx="5757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otham" panose="02000604030000020004" pitchFamily="50" charset="0"/>
              </a:rPr>
              <a:t>Opportunity to jointly debate &amp; agree upon key areas of interest, with the </a:t>
            </a:r>
            <a:r>
              <a:rPr lang="en-GB" b="1" dirty="0">
                <a:latin typeface="Gotham" panose="02000604030000020004" pitchFamily="50" charset="0"/>
              </a:rPr>
              <a:t>patient perspective</a:t>
            </a:r>
            <a:r>
              <a:rPr lang="en-GB" dirty="0">
                <a:latin typeface="Gotham" panose="02000604030000020004" pitchFamily="50" charset="0"/>
              </a:rPr>
              <a:t> central to discussions. </a:t>
            </a:r>
          </a:p>
        </p:txBody>
      </p:sp>
    </p:spTree>
    <p:extLst>
      <p:ext uri="{BB962C8B-B14F-4D97-AF65-F5344CB8AC3E}">
        <p14:creationId xmlns:p14="http://schemas.microsoft.com/office/powerpoint/2010/main" val="177838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2D11A4-0B00-DA49-0B51-ABB5797E67B3}"/>
              </a:ext>
            </a:extLst>
          </p:cNvPr>
          <p:cNvGrpSpPr/>
          <p:nvPr/>
        </p:nvGrpSpPr>
        <p:grpSpPr>
          <a:xfrm>
            <a:off x="187655" y="1236003"/>
            <a:ext cx="11816689" cy="86704"/>
            <a:chOff x="187655" y="1236003"/>
            <a:chExt cx="11816689" cy="8670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210931-F2A2-F0BE-8DD0-AD7F96E9B240}"/>
                </a:ext>
              </a:extLst>
            </p:cNvPr>
            <p:cNvCxnSpPr/>
            <p:nvPr/>
          </p:nvCxnSpPr>
          <p:spPr>
            <a:xfrm>
              <a:off x="187655" y="1236003"/>
              <a:ext cx="11816689" cy="0"/>
            </a:xfrm>
            <a:prstGeom prst="line">
              <a:avLst/>
            </a:prstGeom>
            <a:ln w="22225">
              <a:solidFill>
                <a:srgbClr val="ED6E0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4D4869-8EF7-6D53-2967-455C077AA2FD}"/>
                </a:ext>
              </a:extLst>
            </p:cNvPr>
            <p:cNvCxnSpPr>
              <a:cxnSpLocks/>
            </p:cNvCxnSpPr>
            <p:nvPr/>
          </p:nvCxnSpPr>
          <p:spPr>
            <a:xfrm>
              <a:off x="579422" y="1322707"/>
              <a:ext cx="11424922" cy="0"/>
            </a:xfrm>
            <a:prstGeom prst="line">
              <a:avLst/>
            </a:prstGeom>
            <a:ln w="22225">
              <a:solidFill>
                <a:srgbClr val="0180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2CCE60-2E94-A4E9-E74F-12B2CD91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0" t="19394" r="22493" b="50000"/>
          <a:stretch/>
        </p:blipFill>
        <p:spPr>
          <a:xfrm>
            <a:off x="7985421" y="153913"/>
            <a:ext cx="3635752" cy="9421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21935D-A16D-01FD-6CFA-20A16A400FEA}"/>
              </a:ext>
            </a:extLst>
          </p:cNvPr>
          <p:cNvSpPr txBox="1"/>
          <p:nvPr/>
        </p:nvSpPr>
        <p:spPr>
          <a:xfrm>
            <a:off x="570827" y="548125"/>
            <a:ext cx="734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D6D0A"/>
                </a:solidFill>
                <a:latin typeface="Gotham" panose="02000604030000020004" pitchFamily="50" charset="0"/>
              </a:rPr>
              <a:t>Joint funding call </a:t>
            </a:r>
            <a:r>
              <a:rPr lang="en-US" sz="3200" b="1" dirty="0">
                <a:solidFill>
                  <a:srgbClr val="01809D"/>
                </a:solidFill>
                <a:latin typeface="Gotham" panose="02000604030000020004" pitchFamily="50" charset="0"/>
              </a:rPr>
              <a:t>NOW OPEN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EBC36-040B-467B-3C4C-D760E7C5BF75}"/>
              </a:ext>
            </a:extLst>
          </p:cNvPr>
          <p:cNvSpPr txBox="1"/>
          <p:nvPr/>
        </p:nvSpPr>
        <p:spPr>
          <a:xfrm>
            <a:off x="445545" y="1532343"/>
            <a:ext cx="11300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03B"/>
                </a:solidFill>
                <a:latin typeface="Gotham" panose="02000604030000020004" pitchFamily="50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rgbClr val="24303B"/>
                </a:solidFill>
                <a:latin typeface="Gotham" panose="02000604030000020004" pitchFamily="50" charset="0"/>
                <a:cs typeface="Calibri" panose="020F0502020204030204" pitchFamily="34" charset="0"/>
              </a:rPr>
              <a:t>Improving Sarcoma Diagnosis funding round </a:t>
            </a:r>
            <a:r>
              <a:rPr lang="en-US" dirty="0">
                <a:solidFill>
                  <a:srgbClr val="24303B"/>
                </a:solidFill>
                <a:latin typeface="Gotham" panose="02000604030000020004" pitchFamily="50" charset="0"/>
                <a:cs typeface="Calibri" panose="020F0502020204030204" pitchFamily="34" charset="0"/>
              </a:rPr>
              <a:t>is the result of these collaborative discussions, shaped by the key learnings and priorities shared amongst patient advocates, researchers &amp; clinicians.</a:t>
            </a:r>
          </a:p>
          <a:p>
            <a:endParaRPr lang="en-US" b="1" dirty="0">
              <a:solidFill>
                <a:srgbClr val="24303B"/>
              </a:solidFill>
              <a:latin typeface="Gotham" panose="02000604030000020004" pitchFamily="50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303B"/>
                </a:solidFill>
                <a:latin typeface="Gotham" panose="02000604030000020004" pitchFamily="50" charset="0"/>
                <a:cs typeface="Calibri" panose="020F0502020204030204" pitchFamily="34" charset="0"/>
              </a:rPr>
              <a:t>It aims to fund scientific and clinical research projects seeking to </a:t>
            </a:r>
            <a:r>
              <a:rPr lang="en-US" b="1" dirty="0">
                <a:solidFill>
                  <a:srgbClr val="24303B"/>
                </a:solidFill>
                <a:latin typeface="Gotham" panose="02000604030000020004" pitchFamily="50" charset="0"/>
                <a:cs typeface="Calibri" panose="020F0502020204030204" pitchFamily="34" charset="0"/>
              </a:rPr>
              <a:t>drive a positive change </a:t>
            </a:r>
            <a:r>
              <a:rPr lang="en-US" dirty="0">
                <a:solidFill>
                  <a:srgbClr val="24303B"/>
                </a:solidFill>
                <a:latin typeface="Gotham" panose="02000604030000020004" pitchFamily="50" charset="0"/>
                <a:cs typeface="Calibri" panose="020F0502020204030204" pitchFamily="34" charset="0"/>
              </a:rPr>
              <a:t>in how sarcomas are detected and diagnosed. </a:t>
            </a:r>
          </a:p>
          <a:p>
            <a:endParaRPr lang="en-US" dirty="0">
              <a:solidFill>
                <a:srgbClr val="24303B"/>
              </a:solidFill>
              <a:latin typeface="Gotham" panose="02000604030000020004" pitchFamily="50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9E99D5A-4F5E-EB3B-7783-8C7B94A9EE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4220" r="4700" b="6369"/>
          <a:stretch/>
        </p:blipFill>
        <p:spPr>
          <a:xfrm>
            <a:off x="9670133" y="3299019"/>
            <a:ext cx="1756974" cy="17480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BAC1F7-45FF-8861-33BC-43AE2F19AE7D}"/>
              </a:ext>
            </a:extLst>
          </p:cNvPr>
          <p:cNvSpPr txBox="1"/>
          <p:nvPr/>
        </p:nvSpPr>
        <p:spPr>
          <a:xfrm>
            <a:off x="1903372" y="5378940"/>
            <a:ext cx="9248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sng" dirty="0">
                <a:solidFill>
                  <a:srgbClr val="01809D"/>
                </a:solidFill>
                <a:effectLst/>
                <a:latin typeface="Gotham" panose="0200060403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research@sarcoma.org.uk</a:t>
            </a:r>
            <a:r>
              <a:rPr lang="en-US" sz="2400" b="1" i="0" dirty="0">
                <a:solidFill>
                  <a:srgbClr val="01809D"/>
                </a:solidFill>
                <a:effectLst/>
                <a:latin typeface="Gotham" panose="02000604030000020004" pitchFamily="50" charset="0"/>
              </a:rPr>
              <a:t> </a:t>
            </a:r>
            <a:r>
              <a:rPr lang="en-US" sz="2400" b="1" dirty="0">
                <a:solidFill>
                  <a:srgbClr val="01809D"/>
                </a:solidFill>
                <a:latin typeface="Gotham" panose="02000604030000020004" pitchFamily="50" charset="0"/>
              </a:rPr>
              <a:t> </a:t>
            </a:r>
            <a:r>
              <a:rPr lang="en-US" sz="2400" b="1" i="0" u="sng" dirty="0">
                <a:solidFill>
                  <a:srgbClr val="ED6D0A"/>
                </a:solidFill>
                <a:effectLst/>
                <a:latin typeface="Gotham" panose="02000604030000020004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research@bcrt.org.uk</a:t>
            </a:r>
            <a:endParaRPr lang="en-GB" sz="2400" b="1" dirty="0">
              <a:solidFill>
                <a:srgbClr val="ED6D0A"/>
              </a:solidFill>
              <a:latin typeface="Gotham" panose="0200060403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7ECF7-DB7F-1780-25DD-61B1AACCE500}"/>
              </a:ext>
            </a:extLst>
          </p:cNvPr>
          <p:cNvSpPr txBox="1"/>
          <p:nvPr/>
        </p:nvSpPr>
        <p:spPr>
          <a:xfrm>
            <a:off x="4882387" y="5962737"/>
            <a:ext cx="242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6D0A"/>
                </a:solidFill>
                <a:latin typeface="Gotham" panose="02000604030000020004" pitchFamily="50" charset="0"/>
              </a:rPr>
              <a:t>Thank you. </a:t>
            </a:r>
            <a:endParaRPr lang="en-US" sz="2800" b="1" dirty="0">
              <a:solidFill>
                <a:srgbClr val="01809D"/>
              </a:solidFill>
              <a:latin typeface="Gotham" panose="0200060403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D9BF5-05F9-4A9E-5395-324F60EB9677}"/>
              </a:ext>
            </a:extLst>
          </p:cNvPr>
          <p:cNvSpPr txBox="1"/>
          <p:nvPr/>
        </p:nvSpPr>
        <p:spPr>
          <a:xfrm>
            <a:off x="2370235" y="5094157"/>
            <a:ext cx="715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4303B"/>
                </a:solidFill>
                <a:latin typeface="Gotham" panose="02000604030000020004" pitchFamily="50" charset="0"/>
                <a:cs typeface="Calibri" panose="020F0502020204030204" pitchFamily="34" charset="0"/>
              </a:rPr>
              <a:t>Please scan the QR code for further information or contact</a:t>
            </a:r>
          </a:p>
          <a:p>
            <a:endParaRPr lang="en-US" b="1" dirty="0">
              <a:solidFill>
                <a:srgbClr val="24303B"/>
              </a:solidFill>
              <a:latin typeface="Gotham" panose="02000604030000020004" pitchFamily="50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24303B"/>
                </a:solidFill>
                <a:latin typeface="Gotham" panose="02000604030000020004" pitchFamily="50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935A3-BAC9-9CD2-A3A8-ED472BEDBDB5}"/>
              </a:ext>
            </a:extLst>
          </p:cNvPr>
          <p:cNvSpPr txBox="1"/>
          <p:nvPr/>
        </p:nvSpPr>
        <p:spPr>
          <a:xfrm>
            <a:off x="440401" y="3369804"/>
            <a:ext cx="9381363" cy="184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rgbClr val="000000"/>
                </a:solidFill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Total b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udget: </a:t>
            </a:r>
            <a:r>
              <a:rPr lang="en-GB" sz="1800" b="1" kern="100" dirty="0">
                <a:solidFill>
                  <a:srgbClr val="000000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£500,000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kern="100" dirty="0">
                <a:solidFill>
                  <a:srgbClr val="000000"/>
                </a:solidFill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Scope: 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projects applicable to all types of sarcoma or bone sarcoma only</a:t>
            </a:r>
            <a:r>
              <a:rPr lang="en-GB" sz="1800" b="1" kern="100" dirty="0">
                <a:solidFill>
                  <a:srgbClr val="000000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Gotham" panose="02000604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Grant Types: </a:t>
            </a:r>
            <a:r>
              <a:rPr lang="en-GB" sz="1800" dirty="0">
                <a:solidFill>
                  <a:srgbClr val="ED6D0A"/>
                </a:solidFill>
                <a:effectLst/>
                <a:latin typeface="Gotham" panose="02000604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grants </a:t>
            </a:r>
            <a:r>
              <a:rPr lang="en-GB" sz="1800" dirty="0">
                <a:solidFill>
                  <a:srgbClr val="000000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(max £100,000)</a:t>
            </a:r>
            <a:r>
              <a:rPr lang="en-GB" dirty="0">
                <a:solidFill>
                  <a:srgbClr val="000000"/>
                </a:solidFill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solidFill>
                  <a:srgbClr val="01809D"/>
                </a:solidFill>
                <a:effectLst/>
                <a:latin typeface="Gotham" panose="0200060403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grants </a:t>
            </a:r>
            <a:r>
              <a:rPr lang="en-GB" sz="1800" dirty="0">
                <a:solidFill>
                  <a:srgbClr val="000000"/>
                </a:solidFill>
                <a:effectLst/>
                <a:latin typeface="Gotham" panose="020006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(max £250,000)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5303B"/>
                </a:solidFill>
                <a:effectLst/>
                <a:latin typeface="Gotham" panose="02000604030000020004" pitchFamily="50" charset="0"/>
              </a:rPr>
              <a:t>Deadline </a:t>
            </a:r>
            <a:r>
              <a:rPr lang="en-US" b="0" i="0" dirty="0">
                <a:solidFill>
                  <a:srgbClr val="25303B"/>
                </a:solidFill>
                <a:effectLst/>
                <a:latin typeface="Gotham" panose="02000604030000020004" pitchFamily="50" charset="0"/>
              </a:rPr>
              <a:t>20</a:t>
            </a:r>
            <a:r>
              <a:rPr lang="en-US" b="0" i="0" baseline="30000" dirty="0">
                <a:solidFill>
                  <a:srgbClr val="25303B"/>
                </a:solidFill>
                <a:effectLst/>
                <a:latin typeface="Gotham" panose="02000604030000020004" pitchFamily="50" charset="0"/>
              </a:rPr>
              <a:t>th</a:t>
            </a:r>
            <a:r>
              <a:rPr lang="en-US" b="0" i="0" dirty="0">
                <a:solidFill>
                  <a:srgbClr val="25303B"/>
                </a:solidFill>
                <a:effectLst/>
                <a:latin typeface="Gotham" panose="02000604030000020004" pitchFamily="50" charset="0"/>
              </a:rPr>
              <a:t> June 2024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55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14FEF6A1AD6469257D30A9AC67799" ma:contentTypeVersion="18" ma:contentTypeDescription="Create a new document." ma:contentTypeScope="" ma:versionID="d9662c5a5fddb096e4b5489102709513">
  <xsd:schema xmlns:xsd="http://www.w3.org/2001/XMLSchema" xmlns:xs="http://www.w3.org/2001/XMLSchema" xmlns:p="http://schemas.microsoft.com/office/2006/metadata/properties" xmlns:ns2="608e6751-0e44-4025-b7a4-ab559861aca0" xmlns:ns3="b7e4e80b-838b-4ced-aa03-790d8870ac22" xmlns:ns4="8f0d3af5-122b-41e7-b0af-6fe6a2ce813b" targetNamespace="http://schemas.microsoft.com/office/2006/metadata/properties" ma:root="true" ma:fieldsID="32110c3a0bdd00acd1c6fe983c006c4f" ns2:_="" ns3:_="" ns4:_="">
    <xsd:import namespace="608e6751-0e44-4025-b7a4-ab559861aca0"/>
    <xsd:import namespace="b7e4e80b-838b-4ced-aa03-790d8870ac22"/>
    <xsd:import namespace="8f0d3af5-122b-41e7-b0af-6fe6a2ce81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e6751-0e44-4025-b7a4-ab559861ac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4e80b-838b-4ced-aa03-790d8870a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33dd82-115b-4a4e-a235-885d21f75f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d3af5-122b-41e7-b0af-6fe6a2ce813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9034874-964c-4f03-93e3-38f5bd980567}" ma:internalName="TaxCatchAll" ma:showField="CatchAllData" ma:web="8f0d3af5-122b-41e7-b0af-6fe6a2ce81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0d3af5-122b-41e7-b0af-6fe6a2ce813b" xsi:nil="true"/>
    <lcf76f155ced4ddcb4097134ff3c332f xmlns="b7e4e80b-838b-4ced-aa03-790d8870ac2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58E401-F688-4727-8D4B-1DD394F4D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DD5DF4-05F3-495D-9818-F99068C93D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e6751-0e44-4025-b7a4-ab559861aca0"/>
    <ds:schemaRef ds:uri="b7e4e80b-838b-4ced-aa03-790d8870ac22"/>
    <ds:schemaRef ds:uri="8f0d3af5-122b-41e7-b0af-6fe6a2ce8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E09003-ECE2-4E08-B899-64B1C4EFB3D0}">
  <ds:schemaRefs>
    <ds:schemaRef ds:uri="http://schemas.microsoft.com/office/2006/metadata/properties"/>
    <ds:schemaRef ds:uri="http://schemas.microsoft.com/office/infopath/2007/PartnerControls"/>
    <ds:schemaRef ds:uri="ec9c9e1a-eee5-4963-bfca-e74c7bf7d8a9"/>
    <ds:schemaRef ds:uri="59147879-f22d-47fb-82b8-ec8902e7dc5a"/>
    <ds:schemaRef ds:uri="8f0d3af5-122b-41e7-b0af-6fe6a2ce813b"/>
    <ds:schemaRef ds:uri="b7e4e80b-838b-4ced-aa03-790d8870ac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419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Gotham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Viqui Vinader</dc:creator>
  <cp:lastModifiedBy>Kathleen Kane</cp:lastModifiedBy>
  <cp:revision>5</cp:revision>
  <dcterms:created xsi:type="dcterms:W3CDTF">2024-02-20T17:10:16Z</dcterms:created>
  <dcterms:modified xsi:type="dcterms:W3CDTF">2024-04-18T13:11:19Z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0x010100F6414FEF6A1AD6469257D30A9AC67799</vt:lpwstr>
  </property>
</Properties>
</file>