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nva Sans Bold" panose="020B0604020202020204" charset="0"/>
      <p:regular r:id="rId9"/>
    </p:embeddedFont>
    <p:embeddedFont>
      <p:font typeface="Inter Bold" panose="020B0604020202020204" charset="0"/>
      <p:regular r:id="rId10"/>
    </p:embeddedFont>
    <p:embeddedFont>
      <p:font typeface="Lato" panose="020F0502020204030203" pitchFamily="34" charset="0"/>
      <p:regular r:id="rId11"/>
    </p:embeddedFont>
    <p:embeddedFont>
      <p:font typeface="Lato Bold" panose="020F0502020204030203" charset="0"/>
      <p:regular r:id="rId12"/>
    </p:embeddedFont>
    <p:embeddedFont>
      <p:font typeface="League Spartan" panose="020B0604020202020204" charset="0"/>
      <p:regular r:id="rId13"/>
    </p:embeddedFont>
    <p:embeddedFont>
      <p:font typeface="Poppins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8.svg"/><Relationship Id="rId21" Type="http://schemas.openxmlformats.org/officeDocument/2006/relationships/image" Target="../media/image24.pn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image" Target="../media/image10.sv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2.sv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sv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33623"/>
            <a:ext cx="8828831" cy="1953377"/>
            <a:chOff x="0" y="0"/>
            <a:chExt cx="2325289" cy="514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5289" cy="514470"/>
            </a:xfrm>
            <a:custGeom>
              <a:avLst/>
              <a:gdLst/>
              <a:ahLst/>
              <a:cxnLst/>
              <a:rect l="l" t="t" r="r" b="b"/>
              <a:pathLst>
                <a:path w="2325289" h="514470">
                  <a:moveTo>
                    <a:pt x="0" y="0"/>
                  </a:moveTo>
                  <a:lnTo>
                    <a:pt x="2325289" y="0"/>
                  </a:lnTo>
                  <a:lnTo>
                    <a:pt x="2325289" y="514470"/>
                  </a:lnTo>
                  <a:lnTo>
                    <a:pt x="0" y="514470"/>
                  </a:lnTo>
                  <a:close/>
                </a:path>
              </a:pathLst>
            </a:custGeom>
            <a:solidFill>
              <a:srgbClr val="F01A2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25289" cy="552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4721612">
            <a:off x="363811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953601" y="5"/>
            <a:ext cx="8334399" cy="10289235"/>
            <a:chOff x="0" y="0"/>
            <a:chExt cx="20126030" cy="24846598"/>
          </a:xfrm>
        </p:grpSpPr>
        <p:sp>
          <p:nvSpPr>
            <p:cNvPr id="7" name="Freeform 7"/>
            <p:cNvSpPr/>
            <p:nvPr/>
          </p:nvSpPr>
          <p:spPr>
            <a:xfrm>
              <a:off x="-658495" y="0"/>
              <a:ext cx="20784488" cy="24846662"/>
            </a:xfrm>
            <a:custGeom>
              <a:avLst/>
              <a:gdLst/>
              <a:ahLst/>
              <a:cxnLst/>
              <a:rect l="l" t="t" r="r" b="b"/>
              <a:pathLst>
                <a:path w="20784488" h="24846662">
                  <a:moveTo>
                    <a:pt x="8745698" y="0"/>
                  </a:moveTo>
                  <a:cubicBezTo>
                    <a:pt x="8745698" y="0"/>
                    <a:pt x="9621022" y="4543806"/>
                    <a:pt x="4740785" y="12121388"/>
                  </a:cubicBezTo>
                  <a:cubicBezTo>
                    <a:pt x="0" y="19437986"/>
                    <a:pt x="690321" y="24846662"/>
                    <a:pt x="690321" y="24846662"/>
                  </a:cubicBezTo>
                  <a:lnTo>
                    <a:pt x="20784488" y="24846662"/>
                  </a:lnTo>
                  <a:lnTo>
                    <a:pt x="20784488" y="0"/>
                  </a:lnTo>
                  <a:close/>
                </a:path>
              </a:pathLst>
            </a:custGeom>
            <a:blipFill>
              <a:blip r:embed="rId4"/>
              <a:stretch>
                <a:fillRect l="-46260" r="-32669" b="-8718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9689577" y="119123"/>
            <a:ext cx="1631175" cy="1819154"/>
          </a:xfrm>
          <a:custGeom>
            <a:avLst/>
            <a:gdLst/>
            <a:ahLst/>
            <a:cxnLst/>
            <a:rect l="l" t="t" r="r" b="b"/>
            <a:pathLst>
              <a:path w="1631175" h="1819154">
                <a:moveTo>
                  <a:pt x="0" y="0"/>
                </a:moveTo>
                <a:lnTo>
                  <a:pt x="1631175" y="0"/>
                </a:lnTo>
                <a:lnTo>
                  <a:pt x="1631175" y="1819154"/>
                </a:lnTo>
                <a:lnTo>
                  <a:pt x="0" y="18191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6696" y="352855"/>
            <a:ext cx="2153828" cy="1351689"/>
          </a:xfrm>
          <a:custGeom>
            <a:avLst/>
            <a:gdLst/>
            <a:ahLst/>
            <a:cxnLst/>
            <a:rect l="l" t="t" r="r" b="b"/>
            <a:pathLst>
              <a:path w="2153828" h="1351689">
                <a:moveTo>
                  <a:pt x="0" y="0"/>
                </a:moveTo>
                <a:lnTo>
                  <a:pt x="2153828" y="0"/>
                </a:lnTo>
                <a:lnTo>
                  <a:pt x="2153828" y="1351690"/>
                </a:lnTo>
                <a:lnTo>
                  <a:pt x="0" y="1351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1351" y="3475735"/>
            <a:ext cx="8572649" cy="1925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2"/>
              </a:lnSpc>
            </a:pPr>
            <a:r>
              <a:rPr lang="en-US" sz="6423">
                <a:solidFill>
                  <a:srgbClr val="2C2F90"/>
                </a:solidFill>
                <a:latin typeface="Poppins Bold"/>
              </a:rPr>
              <a:t>Jankari &amp; Salah - The Knowledge Spot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6201" y="8960023"/>
            <a:ext cx="6591449" cy="700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12"/>
              </a:lnSpc>
            </a:pPr>
            <a:r>
              <a:rPr lang="en-US" sz="3776" dirty="0">
                <a:solidFill>
                  <a:srgbClr val="FFFFFF"/>
                </a:solidFill>
                <a:latin typeface="Inter Bold"/>
              </a:rPr>
              <a:t>V Care Foundation, India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20119" y="1633321"/>
            <a:ext cx="9667881" cy="8383179"/>
          </a:xfrm>
          <a:custGeom>
            <a:avLst/>
            <a:gdLst/>
            <a:ahLst/>
            <a:cxnLst/>
            <a:rect l="l" t="t" r="r" b="b"/>
            <a:pathLst>
              <a:path w="9667881" h="8383179">
                <a:moveTo>
                  <a:pt x="0" y="0"/>
                </a:moveTo>
                <a:lnTo>
                  <a:pt x="9667881" y="0"/>
                </a:lnTo>
                <a:lnTo>
                  <a:pt x="9667881" y="8383179"/>
                </a:lnTo>
                <a:lnTo>
                  <a:pt x="0" y="8383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-27450" r="-2100" b="-1205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01A2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970577" y="119123"/>
            <a:ext cx="1104310" cy="1231573"/>
          </a:xfrm>
          <a:custGeom>
            <a:avLst/>
            <a:gdLst/>
            <a:ahLst/>
            <a:cxnLst/>
            <a:rect l="l" t="t" r="r" b="b"/>
            <a:pathLst>
              <a:path w="1104310" h="1231573">
                <a:moveTo>
                  <a:pt x="0" y="0"/>
                </a:moveTo>
                <a:lnTo>
                  <a:pt x="1104310" y="0"/>
                </a:lnTo>
                <a:lnTo>
                  <a:pt x="1104310" y="1231572"/>
                </a:lnTo>
                <a:lnTo>
                  <a:pt x="0" y="1231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3704" y="119123"/>
            <a:ext cx="1706463" cy="1070934"/>
          </a:xfrm>
          <a:custGeom>
            <a:avLst/>
            <a:gdLst/>
            <a:ahLst/>
            <a:cxnLst/>
            <a:rect l="l" t="t" r="r" b="b"/>
            <a:pathLst>
              <a:path w="1706463" h="1070934">
                <a:moveTo>
                  <a:pt x="0" y="0"/>
                </a:moveTo>
                <a:lnTo>
                  <a:pt x="1706462" y="0"/>
                </a:lnTo>
                <a:lnTo>
                  <a:pt x="1706462" y="1070934"/>
                </a:lnTo>
                <a:lnTo>
                  <a:pt x="0" y="1070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4878" y="1490446"/>
            <a:ext cx="5234380" cy="88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09"/>
              </a:lnSpc>
            </a:pPr>
            <a:r>
              <a:rPr lang="en-US" sz="4935" spc="-148">
                <a:solidFill>
                  <a:srgbClr val="2C2F90"/>
                </a:solidFill>
                <a:latin typeface="Poppins Bold"/>
              </a:rPr>
              <a:t>About the Project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3704" y="2809661"/>
            <a:ext cx="7554934" cy="6030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Canva Sans Bold"/>
              </a:rPr>
              <a:t>Information  booklets cover a wide range of emotional and cancer related topics. These are provided on a pro bono basis.</a:t>
            </a:r>
          </a:p>
          <a:p>
            <a:pPr>
              <a:lnSpc>
                <a:spcPts val="4339"/>
              </a:lnSpc>
            </a:pPr>
            <a:endParaRPr lang="en-US" sz="3099" dirty="0">
              <a:solidFill>
                <a:srgbClr val="000000"/>
              </a:solidFill>
              <a:latin typeface="Canva Sans Bold"/>
            </a:endParaRP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Canva Sans Bold"/>
              </a:rPr>
              <a:t>These are sent to the hospitals or healthcare providers which are at various locations in India.</a:t>
            </a:r>
          </a:p>
          <a:p>
            <a:pPr>
              <a:lnSpc>
                <a:spcPts val="4339"/>
              </a:lnSpc>
            </a:pPr>
            <a:endParaRPr lang="en-US" sz="3099" dirty="0">
              <a:solidFill>
                <a:srgbClr val="000000"/>
              </a:solidFill>
              <a:latin typeface="Canva Sans Bold"/>
            </a:endParaRPr>
          </a:p>
          <a:p>
            <a:pPr marL="669286" lvl="1" indent="-334643">
              <a:lnSpc>
                <a:spcPts val="4339"/>
              </a:lnSpc>
              <a:buFont typeface="Arial"/>
              <a:buChar char="•"/>
            </a:pPr>
            <a:r>
              <a:rPr lang="en-US" sz="3099" dirty="0">
                <a:solidFill>
                  <a:srgbClr val="000000"/>
                </a:solidFill>
                <a:latin typeface="Canva Sans Bold"/>
              </a:rPr>
              <a:t>There are more than 36 titles that are available.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41826" y="3609564"/>
            <a:ext cx="1127195" cy="1127195"/>
          </a:xfrm>
          <a:custGeom>
            <a:avLst/>
            <a:gdLst/>
            <a:ahLst/>
            <a:cxnLst/>
            <a:rect l="l" t="t" r="r" b="b"/>
            <a:pathLst>
              <a:path w="1127195" h="1127195">
                <a:moveTo>
                  <a:pt x="0" y="0"/>
                </a:moveTo>
                <a:lnTo>
                  <a:pt x="1127194" y="0"/>
                </a:lnTo>
                <a:lnTo>
                  <a:pt x="1127194" y="1127194"/>
                </a:lnTo>
                <a:lnTo>
                  <a:pt x="0" y="1127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00269" y="3609564"/>
            <a:ext cx="1097606" cy="1127195"/>
          </a:xfrm>
          <a:custGeom>
            <a:avLst/>
            <a:gdLst/>
            <a:ahLst/>
            <a:cxnLst/>
            <a:rect l="l" t="t" r="r" b="b"/>
            <a:pathLst>
              <a:path w="1097606" h="1127195">
                <a:moveTo>
                  <a:pt x="0" y="0"/>
                </a:moveTo>
                <a:lnTo>
                  <a:pt x="1097606" y="0"/>
                </a:lnTo>
                <a:lnTo>
                  <a:pt x="1097606" y="1127194"/>
                </a:lnTo>
                <a:lnTo>
                  <a:pt x="0" y="1127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01A2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350717" y="119123"/>
            <a:ext cx="9353021" cy="9897377"/>
          </a:xfrm>
          <a:custGeom>
            <a:avLst/>
            <a:gdLst/>
            <a:ahLst/>
            <a:cxnLst/>
            <a:rect l="l" t="t" r="r" b="b"/>
            <a:pathLst>
              <a:path w="9353021" h="9897377">
                <a:moveTo>
                  <a:pt x="0" y="0"/>
                </a:moveTo>
                <a:lnTo>
                  <a:pt x="9353021" y="0"/>
                </a:lnTo>
                <a:lnTo>
                  <a:pt x="9353021" y="9897377"/>
                </a:lnTo>
                <a:lnTo>
                  <a:pt x="0" y="98973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970577" y="119123"/>
            <a:ext cx="1104310" cy="1231573"/>
          </a:xfrm>
          <a:custGeom>
            <a:avLst/>
            <a:gdLst/>
            <a:ahLst/>
            <a:cxnLst/>
            <a:rect l="l" t="t" r="r" b="b"/>
            <a:pathLst>
              <a:path w="1104310" h="1231573">
                <a:moveTo>
                  <a:pt x="0" y="0"/>
                </a:moveTo>
                <a:lnTo>
                  <a:pt x="1104310" y="0"/>
                </a:lnTo>
                <a:lnTo>
                  <a:pt x="1104310" y="1231572"/>
                </a:lnTo>
                <a:lnTo>
                  <a:pt x="0" y="12315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33704" y="119123"/>
            <a:ext cx="1706463" cy="1070934"/>
          </a:xfrm>
          <a:custGeom>
            <a:avLst/>
            <a:gdLst/>
            <a:ahLst/>
            <a:cxnLst/>
            <a:rect l="l" t="t" r="r" b="b"/>
            <a:pathLst>
              <a:path w="1706463" h="1070934">
                <a:moveTo>
                  <a:pt x="0" y="0"/>
                </a:moveTo>
                <a:lnTo>
                  <a:pt x="1706462" y="0"/>
                </a:lnTo>
                <a:lnTo>
                  <a:pt x="1706462" y="1070934"/>
                </a:lnTo>
                <a:lnTo>
                  <a:pt x="0" y="10709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532913" y="5895698"/>
            <a:ext cx="780024" cy="919591"/>
          </a:xfrm>
          <a:custGeom>
            <a:avLst/>
            <a:gdLst/>
            <a:ahLst/>
            <a:cxnLst/>
            <a:rect l="l" t="t" r="r" b="b"/>
            <a:pathLst>
              <a:path w="780024" h="919591">
                <a:moveTo>
                  <a:pt x="0" y="0"/>
                </a:moveTo>
                <a:lnTo>
                  <a:pt x="780024" y="0"/>
                </a:lnTo>
                <a:lnTo>
                  <a:pt x="780024" y="919590"/>
                </a:lnTo>
                <a:lnTo>
                  <a:pt x="0" y="919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123365" y="5911736"/>
            <a:ext cx="747451" cy="919591"/>
          </a:xfrm>
          <a:custGeom>
            <a:avLst/>
            <a:gdLst/>
            <a:ahLst/>
            <a:cxnLst/>
            <a:rect l="l" t="t" r="r" b="b"/>
            <a:pathLst>
              <a:path w="747451" h="919591">
                <a:moveTo>
                  <a:pt x="0" y="0"/>
                </a:moveTo>
                <a:lnTo>
                  <a:pt x="747450" y="0"/>
                </a:lnTo>
                <a:lnTo>
                  <a:pt x="747450" y="919591"/>
                </a:lnTo>
                <a:lnTo>
                  <a:pt x="0" y="9195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638800" y="5895698"/>
            <a:ext cx="1275015" cy="1800967"/>
          </a:xfrm>
          <a:custGeom>
            <a:avLst/>
            <a:gdLst/>
            <a:ahLst/>
            <a:cxnLst/>
            <a:rect l="l" t="t" r="r" b="b"/>
            <a:pathLst>
              <a:path w="764038" h="919591">
                <a:moveTo>
                  <a:pt x="0" y="0"/>
                </a:moveTo>
                <a:lnTo>
                  <a:pt x="764038" y="0"/>
                </a:lnTo>
                <a:lnTo>
                  <a:pt x="764038" y="919590"/>
                </a:lnTo>
                <a:lnTo>
                  <a:pt x="0" y="91959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733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520281" y="5895698"/>
            <a:ext cx="721213" cy="919591"/>
          </a:xfrm>
          <a:custGeom>
            <a:avLst/>
            <a:gdLst/>
            <a:ahLst/>
            <a:cxnLst/>
            <a:rect l="l" t="t" r="r" b="b"/>
            <a:pathLst>
              <a:path w="721213" h="919591">
                <a:moveTo>
                  <a:pt x="0" y="0"/>
                </a:moveTo>
                <a:lnTo>
                  <a:pt x="721213" y="0"/>
                </a:lnTo>
                <a:lnTo>
                  <a:pt x="721213" y="919590"/>
                </a:lnTo>
                <a:lnTo>
                  <a:pt x="0" y="91959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829" r="-282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448800" y="8021609"/>
            <a:ext cx="1065019" cy="1620096"/>
          </a:xfrm>
          <a:custGeom>
            <a:avLst/>
            <a:gdLst/>
            <a:ahLst/>
            <a:cxnLst/>
            <a:rect l="l" t="t" r="r" b="b"/>
            <a:pathLst>
              <a:path w="683069" h="1051026">
                <a:moveTo>
                  <a:pt x="0" y="0"/>
                </a:moveTo>
                <a:lnTo>
                  <a:pt x="683069" y="0"/>
                </a:lnTo>
                <a:lnTo>
                  <a:pt x="683069" y="1051026"/>
                </a:lnTo>
                <a:lnTo>
                  <a:pt x="0" y="10510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361521" y="8450440"/>
            <a:ext cx="684435" cy="1051026"/>
          </a:xfrm>
          <a:custGeom>
            <a:avLst/>
            <a:gdLst/>
            <a:ahLst/>
            <a:cxnLst/>
            <a:rect l="l" t="t" r="r" b="b"/>
            <a:pathLst>
              <a:path w="684435" h="1051026">
                <a:moveTo>
                  <a:pt x="0" y="0"/>
                </a:moveTo>
                <a:lnTo>
                  <a:pt x="684435" y="0"/>
                </a:lnTo>
                <a:lnTo>
                  <a:pt x="684435" y="1051026"/>
                </a:lnTo>
                <a:lnTo>
                  <a:pt x="0" y="105102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7339046" y="8450440"/>
            <a:ext cx="681904" cy="1051026"/>
          </a:xfrm>
          <a:custGeom>
            <a:avLst/>
            <a:gdLst/>
            <a:ahLst/>
            <a:cxnLst/>
            <a:rect l="l" t="t" r="r" b="b"/>
            <a:pathLst>
              <a:path w="681904" h="1051026">
                <a:moveTo>
                  <a:pt x="0" y="0"/>
                </a:moveTo>
                <a:lnTo>
                  <a:pt x="681904" y="0"/>
                </a:lnTo>
                <a:lnTo>
                  <a:pt x="681904" y="1051026"/>
                </a:lnTo>
                <a:lnTo>
                  <a:pt x="0" y="105102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684385" y="8450440"/>
            <a:ext cx="725929" cy="1051026"/>
          </a:xfrm>
          <a:custGeom>
            <a:avLst/>
            <a:gdLst/>
            <a:ahLst/>
            <a:cxnLst/>
            <a:rect l="l" t="t" r="r" b="b"/>
            <a:pathLst>
              <a:path w="725929" h="1051026">
                <a:moveTo>
                  <a:pt x="0" y="0"/>
                </a:moveTo>
                <a:lnTo>
                  <a:pt x="725929" y="0"/>
                </a:lnTo>
                <a:lnTo>
                  <a:pt x="725929" y="1051026"/>
                </a:lnTo>
                <a:lnTo>
                  <a:pt x="0" y="105102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786434" y="3328179"/>
            <a:ext cx="974980" cy="1408580"/>
          </a:xfrm>
          <a:custGeom>
            <a:avLst/>
            <a:gdLst/>
            <a:ahLst/>
            <a:cxnLst/>
            <a:rect l="l" t="t" r="r" b="b"/>
            <a:pathLst>
              <a:path w="732221" h="854506">
                <a:moveTo>
                  <a:pt x="0" y="0"/>
                </a:moveTo>
                <a:lnTo>
                  <a:pt x="732221" y="0"/>
                </a:lnTo>
                <a:lnTo>
                  <a:pt x="732221" y="854506"/>
                </a:lnTo>
                <a:lnTo>
                  <a:pt x="0" y="85450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241045" y="3318655"/>
            <a:ext cx="729532" cy="854506"/>
          </a:xfrm>
          <a:custGeom>
            <a:avLst/>
            <a:gdLst/>
            <a:ahLst/>
            <a:cxnLst/>
            <a:rect l="l" t="t" r="r" b="b"/>
            <a:pathLst>
              <a:path w="729532" h="854506">
                <a:moveTo>
                  <a:pt x="0" y="0"/>
                </a:moveTo>
                <a:lnTo>
                  <a:pt x="729532" y="0"/>
                </a:lnTo>
                <a:lnTo>
                  <a:pt x="729532" y="854506"/>
                </a:lnTo>
                <a:lnTo>
                  <a:pt x="0" y="85450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7133712" y="3309130"/>
            <a:ext cx="778042" cy="873556"/>
          </a:xfrm>
          <a:custGeom>
            <a:avLst/>
            <a:gdLst/>
            <a:ahLst/>
            <a:cxnLst/>
            <a:rect l="l" t="t" r="r" b="b"/>
            <a:pathLst>
              <a:path w="778042" h="873556">
                <a:moveTo>
                  <a:pt x="0" y="0"/>
                </a:moveTo>
                <a:lnTo>
                  <a:pt x="778041" y="0"/>
                </a:lnTo>
                <a:lnTo>
                  <a:pt x="778041" y="873556"/>
                </a:lnTo>
                <a:lnTo>
                  <a:pt x="0" y="87355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0939276" y="3299605"/>
            <a:ext cx="726349" cy="873556"/>
          </a:xfrm>
          <a:custGeom>
            <a:avLst/>
            <a:gdLst/>
            <a:ahLst/>
            <a:cxnLst/>
            <a:rect l="l" t="t" r="r" b="b"/>
            <a:pathLst>
              <a:path w="726349" h="873556">
                <a:moveTo>
                  <a:pt x="0" y="0"/>
                </a:moveTo>
                <a:lnTo>
                  <a:pt x="726349" y="0"/>
                </a:lnTo>
                <a:lnTo>
                  <a:pt x="726349" y="873556"/>
                </a:lnTo>
                <a:lnTo>
                  <a:pt x="0" y="87355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052244" y="837166"/>
            <a:ext cx="989371" cy="1563134"/>
          </a:xfrm>
          <a:custGeom>
            <a:avLst/>
            <a:gdLst/>
            <a:ahLst/>
            <a:cxnLst/>
            <a:rect l="l" t="t" r="r" b="b"/>
            <a:pathLst>
              <a:path w="649863" h="839155">
                <a:moveTo>
                  <a:pt x="0" y="0"/>
                </a:moveTo>
                <a:lnTo>
                  <a:pt x="649863" y="0"/>
                </a:lnTo>
                <a:lnTo>
                  <a:pt x="649863" y="839155"/>
                </a:lnTo>
                <a:lnTo>
                  <a:pt x="0" y="83915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b="-1829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773722" y="772319"/>
            <a:ext cx="596062" cy="854506"/>
          </a:xfrm>
          <a:custGeom>
            <a:avLst/>
            <a:gdLst/>
            <a:ahLst/>
            <a:cxnLst/>
            <a:rect l="l" t="t" r="r" b="b"/>
            <a:pathLst>
              <a:path w="596062" h="854506">
                <a:moveTo>
                  <a:pt x="0" y="0"/>
                </a:moveTo>
                <a:lnTo>
                  <a:pt x="596061" y="0"/>
                </a:lnTo>
                <a:lnTo>
                  <a:pt x="596061" y="854505"/>
                </a:lnTo>
                <a:lnTo>
                  <a:pt x="0" y="85450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213065" y="837166"/>
            <a:ext cx="657751" cy="839155"/>
          </a:xfrm>
          <a:custGeom>
            <a:avLst/>
            <a:gdLst/>
            <a:ahLst/>
            <a:cxnLst/>
            <a:rect l="l" t="t" r="r" b="b"/>
            <a:pathLst>
              <a:path w="657751" h="839155">
                <a:moveTo>
                  <a:pt x="0" y="0"/>
                </a:moveTo>
                <a:lnTo>
                  <a:pt x="657750" y="0"/>
                </a:lnTo>
                <a:lnTo>
                  <a:pt x="657750" y="839155"/>
                </a:lnTo>
                <a:lnTo>
                  <a:pt x="0" y="83915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2922925" y="772319"/>
            <a:ext cx="679347" cy="835476"/>
          </a:xfrm>
          <a:custGeom>
            <a:avLst/>
            <a:gdLst/>
            <a:ahLst/>
            <a:cxnLst/>
            <a:rect l="l" t="t" r="r" b="b"/>
            <a:pathLst>
              <a:path w="679347" h="835476">
                <a:moveTo>
                  <a:pt x="0" y="0"/>
                </a:moveTo>
                <a:lnTo>
                  <a:pt x="679347" y="0"/>
                </a:lnTo>
                <a:lnTo>
                  <a:pt x="679347" y="835476"/>
                </a:lnTo>
                <a:lnTo>
                  <a:pt x="0" y="83547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564277" y="3134083"/>
            <a:ext cx="6031834" cy="261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09"/>
              </a:lnSpc>
            </a:pPr>
            <a:r>
              <a:rPr lang="en-US" sz="4935" spc="-148">
                <a:solidFill>
                  <a:srgbClr val="2C2F90"/>
                </a:solidFill>
                <a:latin typeface="Poppins Bold"/>
              </a:rPr>
              <a:t>Phases of Information Booklets at V Care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315354" y="645295"/>
            <a:ext cx="415989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 Bold"/>
              </a:rPr>
              <a:t>Handwritten sheets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803277" y="3187509"/>
            <a:ext cx="4306313" cy="1180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 Bold"/>
              </a:rPr>
              <a:t>Printed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 Bold"/>
              </a:rPr>
              <a:t>Information sheets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478917" y="6047999"/>
            <a:ext cx="338673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 Bold"/>
              </a:rPr>
              <a:t>Colour Booklets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329960" y="8321001"/>
            <a:ext cx="520508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 Bold"/>
              </a:rPr>
              <a:t>Single Colour Information Booklets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01A2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970577" y="119123"/>
            <a:ext cx="1104310" cy="1231573"/>
          </a:xfrm>
          <a:custGeom>
            <a:avLst/>
            <a:gdLst/>
            <a:ahLst/>
            <a:cxnLst/>
            <a:rect l="l" t="t" r="r" b="b"/>
            <a:pathLst>
              <a:path w="1104310" h="1231573">
                <a:moveTo>
                  <a:pt x="0" y="0"/>
                </a:moveTo>
                <a:lnTo>
                  <a:pt x="1104310" y="0"/>
                </a:lnTo>
                <a:lnTo>
                  <a:pt x="1104310" y="1231572"/>
                </a:lnTo>
                <a:lnTo>
                  <a:pt x="0" y="12315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3704" y="119123"/>
            <a:ext cx="1706463" cy="1070934"/>
          </a:xfrm>
          <a:custGeom>
            <a:avLst/>
            <a:gdLst/>
            <a:ahLst/>
            <a:cxnLst/>
            <a:rect l="l" t="t" r="r" b="b"/>
            <a:pathLst>
              <a:path w="1706463" h="1070934">
                <a:moveTo>
                  <a:pt x="0" y="0"/>
                </a:moveTo>
                <a:lnTo>
                  <a:pt x="1706462" y="0"/>
                </a:lnTo>
                <a:lnTo>
                  <a:pt x="1706462" y="1070934"/>
                </a:lnTo>
                <a:lnTo>
                  <a:pt x="0" y="10709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33704" y="1350695"/>
            <a:ext cx="2903989" cy="3473222"/>
            <a:chOff x="0" y="0"/>
            <a:chExt cx="3871986" cy="46309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71986" cy="4026025"/>
            </a:xfrm>
            <a:custGeom>
              <a:avLst/>
              <a:gdLst/>
              <a:ahLst/>
              <a:cxnLst/>
              <a:rect l="l" t="t" r="r" b="b"/>
              <a:pathLst>
                <a:path w="3871986" h="4026025">
                  <a:moveTo>
                    <a:pt x="0" y="0"/>
                  </a:moveTo>
                  <a:lnTo>
                    <a:pt x="3871986" y="0"/>
                  </a:lnTo>
                  <a:lnTo>
                    <a:pt x="3871986" y="4026025"/>
                  </a:lnTo>
                  <a:lnTo>
                    <a:pt x="0" y="4026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255089" y="4071835"/>
              <a:ext cx="2020194" cy="5591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League Spartan"/>
                </a:rPr>
                <a:t>Gujarati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86072" y="2063716"/>
            <a:ext cx="3538142" cy="4145864"/>
            <a:chOff x="0" y="0"/>
            <a:chExt cx="4717522" cy="55278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717522" cy="4750570"/>
            </a:xfrm>
            <a:custGeom>
              <a:avLst/>
              <a:gdLst/>
              <a:ahLst/>
              <a:cxnLst/>
              <a:rect l="l" t="t" r="r" b="b"/>
              <a:pathLst>
                <a:path w="4717522" h="4750570">
                  <a:moveTo>
                    <a:pt x="0" y="0"/>
                  </a:moveTo>
                  <a:lnTo>
                    <a:pt x="4717522" y="0"/>
                  </a:lnTo>
                  <a:lnTo>
                    <a:pt x="4717522" y="4750570"/>
                  </a:lnTo>
                  <a:lnTo>
                    <a:pt x="0" y="4750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056784" y="4968690"/>
              <a:ext cx="2603953" cy="5591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League Spartan"/>
                </a:rPr>
                <a:t>Gurumukhi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971329" y="654590"/>
            <a:ext cx="2809934" cy="4342807"/>
            <a:chOff x="0" y="0"/>
            <a:chExt cx="3746579" cy="57904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46579" cy="5300876"/>
            </a:xfrm>
            <a:custGeom>
              <a:avLst/>
              <a:gdLst/>
              <a:ahLst/>
              <a:cxnLst/>
              <a:rect l="l" t="t" r="r" b="b"/>
              <a:pathLst>
                <a:path w="3746579" h="5300876">
                  <a:moveTo>
                    <a:pt x="0" y="0"/>
                  </a:moveTo>
                  <a:lnTo>
                    <a:pt x="3746579" y="0"/>
                  </a:lnTo>
                  <a:lnTo>
                    <a:pt x="3746579" y="5300876"/>
                  </a:lnTo>
                  <a:lnTo>
                    <a:pt x="0" y="5300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8783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857345" y="5265266"/>
              <a:ext cx="1101527" cy="52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League Spartan"/>
                </a:rPr>
                <a:t>Hindi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194414" y="5429492"/>
            <a:ext cx="3083724" cy="4587008"/>
            <a:chOff x="0" y="0"/>
            <a:chExt cx="4111632" cy="611601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111632" cy="5678483"/>
            </a:xfrm>
            <a:custGeom>
              <a:avLst/>
              <a:gdLst/>
              <a:ahLst/>
              <a:cxnLst/>
              <a:rect l="l" t="t" r="r" b="b"/>
              <a:pathLst>
                <a:path w="4111632" h="5678483">
                  <a:moveTo>
                    <a:pt x="0" y="0"/>
                  </a:moveTo>
                  <a:lnTo>
                    <a:pt x="4111632" y="0"/>
                  </a:lnTo>
                  <a:lnTo>
                    <a:pt x="4111632" y="5678483"/>
                  </a:lnTo>
                  <a:lnTo>
                    <a:pt x="0" y="5678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9549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308798" y="5590867"/>
              <a:ext cx="1494036" cy="525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League Spartan"/>
                </a:rPr>
                <a:t>English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340916" y="5143500"/>
            <a:ext cx="3024660" cy="4285621"/>
            <a:chOff x="0" y="0"/>
            <a:chExt cx="4032879" cy="571416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032879" cy="5017351"/>
            </a:xfrm>
            <a:custGeom>
              <a:avLst/>
              <a:gdLst/>
              <a:ahLst/>
              <a:cxnLst/>
              <a:rect l="l" t="t" r="r" b="b"/>
              <a:pathLst>
                <a:path w="4032879" h="5017351">
                  <a:moveTo>
                    <a:pt x="0" y="0"/>
                  </a:moveTo>
                  <a:lnTo>
                    <a:pt x="4032879" y="0"/>
                  </a:lnTo>
                  <a:lnTo>
                    <a:pt x="4032879" y="5017351"/>
                  </a:lnTo>
                  <a:lnTo>
                    <a:pt x="0" y="5017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944112" y="5155033"/>
              <a:ext cx="1751140" cy="5591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League Spartan"/>
                </a:rPr>
                <a:t>Bengali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382277" y="5920872"/>
            <a:ext cx="3692610" cy="4121116"/>
            <a:chOff x="0" y="0"/>
            <a:chExt cx="4923480" cy="549482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923480" cy="4996018"/>
            </a:xfrm>
            <a:custGeom>
              <a:avLst/>
              <a:gdLst/>
              <a:ahLst/>
              <a:cxnLst/>
              <a:rect l="l" t="t" r="r" b="b"/>
              <a:pathLst>
                <a:path w="4923480" h="4996018">
                  <a:moveTo>
                    <a:pt x="0" y="0"/>
                  </a:moveTo>
                  <a:lnTo>
                    <a:pt x="4923480" y="0"/>
                  </a:lnTo>
                  <a:lnTo>
                    <a:pt x="4923480" y="4996018"/>
                  </a:lnTo>
                  <a:lnTo>
                    <a:pt x="0" y="4996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1563909" y="4935693"/>
              <a:ext cx="1887156" cy="5591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League Spartan"/>
                </a:rPr>
                <a:t>Marathi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555143" y="54276"/>
            <a:ext cx="6226872" cy="1070934"/>
            <a:chOff x="0" y="0"/>
            <a:chExt cx="8302496" cy="267925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8302496" cy="2679253"/>
              <a:chOff x="0" y="0"/>
              <a:chExt cx="1404839" cy="45334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404839" cy="453348"/>
              </a:xfrm>
              <a:custGeom>
                <a:avLst/>
                <a:gdLst/>
                <a:ahLst/>
                <a:cxnLst/>
                <a:rect l="l" t="t" r="r" b="b"/>
                <a:pathLst>
                  <a:path w="1404839" h="453348">
                    <a:moveTo>
                      <a:pt x="0" y="0"/>
                    </a:moveTo>
                    <a:lnTo>
                      <a:pt x="1404839" y="0"/>
                    </a:lnTo>
                    <a:lnTo>
                      <a:pt x="1404839" y="453348"/>
                    </a:lnTo>
                    <a:lnTo>
                      <a:pt x="0" y="453348"/>
                    </a:lnTo>
                    <a:close/>
                  </a:path>
                </a:pathLst>
              </a:custGeom>
              <a:solidFill>
                <a:srgbClr val="2C2F90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57150"/>
                <a:ext cx="1404839" cy="5104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288871" y="465173"/>
              <a:ext cx="7724753" cy="921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56"/>
                </a:lnSpc>
              </a:pPr>
              <a:r>
                <a:rPr lang="en-US" sz="3969" dirty="0">
                  <a:solidFill>
                    <a:srgbClr val="FFFFFF"/>
                  </a:solidFill>
                  <a:latin typeface="League Spartan"/>
                </a:rPr>
                <a:t>6 Different Languages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 t="-9522" b="-2381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130941" y="5143500"/>
            <a:ext cx="4391791" cy="4873000"/>
            <a:chOff x="0" y="0"/>
            <a:chExt cx="5855722" cy="6497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55722" cy="6497333"/>
            </a:xfrm>
            <a:custGeom>
              <a:avLst/>
              <a:gdLst/>
              <a:ahLst/>
              <a:cxnLst/>
              <a:rect l="l" t="t" r="r" b="b"/>
              <a:pathLst>
                <a:path w="5855722" h="6497333">
                  <a:moveTo>
                    <a:pt x="0" y="0"/>
                  </a:moveTo>
                  <a:lnTo>
                    <a:pt x="5855722" y="0"/>
                  </a:lnTo>
                  <a:lnTo>
                    <a:pt x="5855722" y="6497333"/>
                  </a:lnTo>
                  <a:lnTo>
                    <a:pt x="0" y="6497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31891" y="3955892"/>
              <a:ext cx="270873" cy="441341"/>
            </a:xfrm>
            <a:custGeom>
              <a:avLst/>
              <a:gdLst/>
              <a:ahLst/>
              <a:cxnLst/>
              <a:rect l="l" t="t" r="r" b="b"/>
              <a:pathLst>
                <a:path w="270873" h="441341">
                  <a:moveTo>
                    <a:pt x="0" y="0"/>
                  </a:moveTo>
                  <a:lnTo>
                    <a:pt x="270873" y="0"/>
                  </a:lnTo>
                  <a:lnTo>
                    <a:pt x="270873" y="441341"/>
                  </a:lnTo>
                  <a:lnTo>
                    <a:pt x="0" y="44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392457" y="1909118"/>
              <a:ext cx="270873" cy="441341"/>
            </a:xfrm>
            <a:custGeom>
              <a:avLst/>
              <a:gdLst/>
              <a:ahLst/>
              <a:cxnLst/>
              <a:rect l="l" t="t" r="r" b="b"/>
              <a:pathLst>
                <a:path w="270873" h="441341">
                  <a:moveTo>
                    <a:pt x="0" y="0"/>
                  </a:moveTo>
                  <a:lnTo>
                    <a:pt x="270873" y="0"/>
                  </a:lnTo>
                  <a:lnTo>
                    <a:pt x="270873" y="441341"/>
                  </a:lnTo>
                  <a:lnTo>
                    <a:pt x="0" y="44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815648" y="1909118"/>
              <a:ext cx="270873" cy="441341"/>
            </a:xfrm>
            <a:custGeom>
              <a:avLst/>
              <a:gdLst/>
              <a:ahLst/>
              <a:cxnLst/>
              <a:rect l="l" t="t" r="r" b="b"/>
              <a:pathLst>
                <a:path w="270873" h="441341">
                  <a:moveTo>
                    <a:pt x="0" y="0"/>
                  </a:moveTo>
                  <a:lnTo>
                    <a:pt x="270873" y="0"/>
                  </a:lnTo>
                  <a:lnTo>
                    <a:pt x="270873" y="441341"/>
                  </a:lnTo>
                  <a:lnTo>
                    <a:pt x="0" y="44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984392" y="2877903"/>
              <a:ext cx="270873" cy="441341"/>
            </a:xfrm>
            <a:custGeom>
              <a:avLst/>
              <a:gdLst/>
              <a:ahLst/>
              <a:cxnLst/>
              <a:rect l="l" t="t" r="r" b="b"/>
              <a:pathLst>
                <a:path w="270873" h="441341">
                  <a:moveTo>
                    <a:pt x="0" y="0"/>
                  </a:moveTo>
                  <a:lnTo>
                    <a:pt x="270872" y="0"/>
                  </a:lnTo>
                  <a:lnTo>
                    <a:pt x="270872" y="441341"/>
                  </a:lnTo>
                  <a:lnTo>
                    <a:pt x="0" y="44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315219" y="4167037"/>
              <a:ext cx="521793" cy="165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4"/>
                </a:lnSpc>
              </a:pPr>
              <a:r>
                <a:rPr lang="en-US" sz="774">
                  <a:solidFill>
                    <a:srgbClr val="000000"/>
                  </a:solidFill>
                  <a:latin typeface="Canva Sans Bold"/>
                </a:rPr>
                <a:t>Mumbai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76574" y="2317408"/>
              <a:ext cx="553559" cy="165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4"/>
                </a:lnSpc>
              </a:pPr>
              <a:r>
                <a:rPr lang="en-US" sz="774">
                  <a:solidFill>
                    <a:srgbClr val="000000"/>
                  </a:solidFill>
                  <a:latin typeface="Canva Sans Bold"/>
                </a:rPr>
                <a:t>Varanasi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949103" y="3239142"/>
              <a:ext cx="483901" cy="165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4"/>
                </a:lnSpc>
              </a:pPr>
              <a:r>
                <a:rPr lang="en-US" sz="774">
                  <a:solidFill>
                    <a:srgbClr val="000000"/>
                  </a:solidFill>
                  <a:latin typeface="Canva Sans Bold"/>
                </a:rPr>
                <a:t>Kolkata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718493" y="2274650"/>
              <a:ext cx="418133" cy="165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4"/>
                </a:lnSpc>
              </a:pPr>
              <a:r>
                <a:rPr lang="en-US" sz="774">
                  <a:solidFill>
                    <a:srgbClr val="000000"/>
                  </a:solidFill>
                  <a:latin typeface="Canva Sans Bold"/>
                </a:rPr>
                <a:t>Assam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69254" y="1136183"/>
              <a:ext cx="270873" cy="441341"/>
            </a:xfrm>
            <a:custGeom>
              <a:avLst/>
              <a:gdLst/>
              <a:ahLst/>
              <a:cxnLst/>
              <a:rect l="l" t="t" r="r" b="b"/>
              <a:pathLst>
                <a:path w="270873" h="441341">
                  <a:moveTo>
                    <a:pt x="0" y="0"/>
                  </a:moveTo>
                  <a:lnTo>
                    <a:pt x="270873" y="0"/>
                  </a:lnTo>
                  <a:lnTo>
                    <a:pt x="270873" y="441341"/>
                  </a:lnTo>
                  <a:lnTo>
                    <a:pt x="0" y="44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014379" y="1466426"/>
              <a:ext cx="740478" cy="165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4"/>
                </a:lnSpc>
              </a:pPr>
              <a:r>
                <a:rPr lang="en-US" sz="774">
                  <a:solidFill>
                    <a:srgbClr val="000000"/>
                  </a:solidFill>
                  <a:latin typeface="Canva Sans Bold"/>
                </a:rPr>
                <a:t>Chandigarh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1102764" y="4397233"/>
              <a:ext cx="270873" cy="441341"/>
            </a:xfrm>
            <a:custGeom>
              <a:avLst/>
              <a:gdLst/>
              <a:ahLst/>
              <a:cxnLst/>
              <a:rect l="l" t="t" r="r" b="b"/>
              <a:pathLst>
                <a:path w="270873" h="441341">
                  <a:moveTo>
                    <a:pt x="0" y="0"/>
                  </a:moveTo>
                  <a:lnTo>
                    <a:pt x="270873" y="0"/>
                  </a:lnTo>
                  <a:lnTo>
                    <a:pt x="270873" y="441341"/>
                  </a:lnTo>
                  <a:lnTo>
                    <a:pt x="0" y="441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286976" y="4672955"/>
              <a:ext cx="588081" cy="165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4"/>
                </a:lnSpc>
              </a:pPr>
              <a:r>
                <a:rPr lang="en-US" sz="774">
                  <a:solidFill>
                    <a:srgbClr val="000000"/>
                  </a:solidFill>
                  <a:latin typeface="Canva Sans Bold"/>
                </a:rPr>
                <a:t>Kolhapur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01A26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6970577" y="119123"/>
            <a:ext cx="1104310" cy="1231573"/>
          </a:xfrm>
          <a:custGeom>
            <a:avLst/>
            <a:gdLst/>
            <a:ahLst/>
            <a:cxnLst/>
            <a:rect l="l" t="t" r="r" b="b"/>
            <a:pathLst>
              <a:path w="1104310" h="1231573">
                <a:moveTo>
                  <a:pt x="0" y="0"/>
                </a:moveTo>
                <a:lnTo>
                  <a:pt x="1104310" y="0"/>
                </a:lnTo>
                <a:lnTo>
                  <a:pt x="1104310" y="1231572"/>
                </a:lnTo>
                <a:lnTo>
                  <a:pt x="0" y="12315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33704" y="119123"/>
            <a:ext cx="1706463" cy="1070934"/>
          </a:xfrm>
          <a:custGeom>
            <a:avLst/>
            <a:gdLst/>
            <a:ahLst/>
            <a:cxnLst/>
            <a:rect l="l" t="t" r="r" b="b"/>
            <a:pathLst>
              <a:path w="1706463" h="1070934">
                <a:moveTo>
                  <a:pt x="0" y="0"/>
                </a:moveTo>
                <a:lnTo>
                  <a:pt x="1706462" y="0"/>
                </a:lnTo>
                <a:lnTo>
                  <a:pt x="1706462" y="1070934"/>
                </a:lnTo>
                <a:lnTo>
                  <a:pt x="0" y="10709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0" y="1350695"/>
            <a:ext cx="4131384" cy="3211954"/>
            <a:chOff x="0" y="0"/>
            <a:chExt cx="5508512" cy="4282606"/>
          </a:xfrm>
        </p:grpSpPr>
        <p:sp>
          <p:nvSpPr>
            <p:cNvPr id="29" name="Freeform 29"/>
            <p:cNvSpPr/>
            <p:nvPr/>
          </p:nvSpPr>
          <p:spPr>
            <a:xfrm>
              <a:off x="651459" y="0"/>
              <a:ext cx="3301451" cy="4282606"/>
            </a:xfrm>
            <a:custGeom>
              <a:avLst/>
              <a:gdLst/>
              <a:ahLst/>
              <a:cxnLst/>
              <a:rect l="l" t="t" r="r" b="b"/>
              <a:pathLst>
                <a:path w="3301451" h="4282606">
                  <a:moveTo>
                    <a:pt x="0" y="0"/>
                  </a:moveTo>
                  <a:lnTo>
                    <a:pt x="3301451" y="0"/>
                  </a:lnTo>
                  <a:lnTo>
                    <a:pt x="3301451" y="4282606"/>
                  </a:lnTo>
                  <a:lnTo>
                    <a:pt x="0" y="4282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593018"/>
              <a:ext cx="2006654" cy="900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82"/>
                </a:lnSpc>
              </a:pPr>
              <a:r>
                <a:rPr lang="en-US" sz="4059">
                  <a:solidFill>
                    <a:srgbClr val="F01A26"/>
                  </a:solidFill>
                  <a:latin typeface="League Spartan"/>
                </a:rPr>
                <a:t>Last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397308" y="3091102"/>
              <a:ext cx="3111204" cy="1191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31"/>
                </a:lnSpc>
              </a:pPr>
              <a:r>
                <a:rPr lang="en-US" sz="5379">
                  <a:solidFill>
                    <a:srgbClr val="F01A26"/>
                  </a:solidFill>
                  <a:latin typeface="League Spartan"/>
                </a:rPr>
                <a:t>Years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594151" y="2482916"/>
            <a:ext cx="4074022" cy="6312028"/>
            <a:chOff x="0" y="0"/>
            <a:chExt cx="5432030" cy="8416037"/>
          </a:xfrm>
        </p:grpSpPr>
        <p:sp>
          <p:nvSpPr>
            <p:cNvPr id="33" name="Freeform 33"/>
            <p:cNvSpPr/>
            <p:nvPr/>
          </p:nvSpPr>
          <p:spPr>
            <a:xfrm>
              <a:off x="647470" y="0"/>
              <a:ext cx="4137091" cy="4780252"/>
            </a:xfrm>
            <a:custGeom>
              <a:avLst/>
              <a:gdLst/>
              <a:ahLst/>
              <a:cxnLst/>
              <a:rect l="l" t="t" r="r" b="b"/>
              <a:pathLst>
                <a:path w="4137091" h="4780252">
                  <a:moveTo>
                    <a:pt x="0" y="0"/>
                  </a:moveTo>
                  <a:lnTo>
                    <a:pt x="4137090" y="0"/>
                  </a:lnTo>
                  <a:lnTo>
                    <a:pt x="4137090" y="4780252"/>
                  </a:lnTo>
                  <a:lnTo>
                    <a:pt x="0" y="4780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5067366"/>
              <a:ext cx="5432030" cy="3348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6"/>
                </a:lnSpc>
              </a:pPr>
              <a:r>
                <a:rPr lang="en-US" sz="3590">
                  <a:solidFill>
                    <a:srgbClr val="F01A26"/>
                  </a:solidFill>
                  <a:latin typeface="League Spartan"/>
                </a:rPr>
                <a:t>We have supported</a:t>
              </a:r>
            </a:p>
            <a:p>
              <a:pPr algn="ctr">
                <a:lnSpc>
                  <a:spcPts val="5026"/>
                </a:lnSpc>
              </a:pPr>
              <a:r>
                <a:rPr lang="en-US" sz="3590">
                  <a:solidFill>
                    <a:srgbClr val="F01A26"/>
                  </a:solidFill>
                  <a:latin typeface="League Spartan"/>
                </a:rPr>
                <a:t>796,769 </a:t>
              </a:r>
            </a:p>
            <a:p>
              <a:pPr algn="ctr">
                <a:lnSpc>
                  <a:spcPts val="5026"/>
                </a:lnSpc>
              </a:pPr>
              <a:r>
                <a:rPr lang="en-US" sz="3590">
                  <a:solidFill>
                    <a:srgbClr val="2C2F90"/>
                  </a:solidFill>
                  <a:latin typeface="League Spartan"/>
                </a:rPr>
                <a:t>(796k) patients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0" y="7580000"/>
            <a:ext cx="6304489" cy="2429887"/>
            <a:chOff x="0" y="0"/>
            <a:chExt cx="8405986" cy="323985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8405986" cy="3239850"/>
              <a:chOff x="0" y="0"/>
              <a:chExt cx="1660442" cy="63997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660442" cy="639970"/>
              </a:xfrm>
              <a:custGeom>
                <a:avLst/>
                <a:gdLst/>
                <a:ahLst/>
                <a:cxnLst/>
                <a:rect l="l" t="t" r="r" b="b"/>
                <a:pathLst>
                  <a:path w="1660442" h="639970">
                    <a:moveTo>
                      <a:pt x="0" y="0"/>
                    </a:moveTo>
                    <a:lnTo>
                      <a:pt x="1660442" y="0"/>
                    </a:lnTo>
                    <a:lnTo>
                      <a:pt x="1660442" y="639970"/>
                    </a:lnTo>
                    <a:lnTo>
                      <a:pt x="0" y="639970"/>
                    </a:lnTo>
                    <a:close/>
                  </a:path>
                </a:pathLst>
              </a:custGeom>
              <a:solidFill>
                <a:srgbClr val="2C2F90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57150"/>
                <a:ext cx="1660442" cy="6971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358161" y="540476"/>
              <a:ext cx="7903913" cy="21173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880"/>
                </a:lnSpc>
              </a:pPr>
              <a:r>
                <a:rPr lang="en-US" sz="9200" spc="1610" dirty="0">
                  <a:solidFill>
                    <a:srgbClr val="FFFFFF"/>
                  </a:solidFill>
                  <a:latin typeface="Poppins Bold"/>
                </a:rPr>
                <a:t>Impact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5326837" y="4867813"/>
            <a:ext cx="2789486" cy="1536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65"/>
              </a:lnSpc>
            </a:pPr>
            <a:r>
              <a:rPr lang="en-US" sz="5189">
                <a:solidFill>
                  <a:srgbClr val="2C2F90"/>
                </a:solidFill>
                <a:latin typeface="League Spartan"/>
              </a:rPr>
              <a:t>6 States</a:t>
            </a:r>
          </a:p>
          <a:p>
            <a:pPr>
              <a:lnSpc>
                <a:spcPts val="5026"/>
              </a:lnSpc>
            </a:pPr>
            <a:r>
              <a:rPr lang="en-US" sz="3590">
                <a:solidFill>
                  <a:srgbClr val="F01A26"/>
                </a:solidFill>
                <a:latin typeface="League Spartan"/>
              </a:rPr>
              <a:t>14 Hospitals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294801" cy="10383651"/>
          </a:xfrm>
          <a:custGeom>
            <a:avLst/>
            <a:gdLst/>
            <a:ahLst/>
            <a:cxnLst/>
            <a:rect l="l" t="t" r="r" b="b"/>
            <a:pathLst>
              <a:path w="7294801" h="10383651">
                <a:moveTo>
                  <a:pt x="0" y="0"/>
                </a:moveTo>
                <a:lnTo>
                  <a:pt x="7294801" y="0"/>
                </a:lnTo>
                <a:lnTo>
                  <a:pt x="7294801" y="10383651"/>
                </a:lnTo>
                <a:lnTo>
                  <a:pt x="0" y="103836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685" t="-50602" r="-52551" b="-794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01A2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970577" y="119123"/>
            <a:ext cx="1104310" cy="1231573"/>
          </a:xfrm>
          <a:custGeom>
            <a:avLst/>
            <a:gdLst/>
            <a:ahLst/>
            <a:cxnLst/>
            <a:rect l="l" t="t" r="r" b="b"/>
            <a:pathLst>
              <a:path w="1104310" h="1231573">
                <a:moveTo>
                  <a:pt x="0" y="0"/>
                </a:moveTo>
                <a:lnTo>
                  <a:pt x="1104310" y="0"/>
                </a:lnTo>
                <a:lnTo>
                  <a:pt x="1104310" y="1231572"/>
                </a:lnTo>
                <a:lnTo>
                  <a:pt x="0" y="1231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3704" y="119123"/>
            <a:ext cx="1706463" cy="1070934"/>
          </a:xfrm>
          <a:custGeom>
            <a:avLst/>
            <a:gdLst/>
            <a:ahLst/>
            <a:cxnLst/>
            <a:rect l="l" t="t" r="r" b="b"/>
            <a:pathLst>
              <a:path w="1706463" h="1070934">
                <a:moveTo>
                  <a:pt x="0" y="0"/>
                </a:moveTo>
                <a:lnTo>
                  <a:pt x="1706462" y="0"/>
                </a:lnTo>
                <a:lnTo>
                  <a:pt x="1706462" y="1070934"/>
                </a:lnTo>
                <a:lnTo>
                  <a:pt x="0" y="1070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259416" y="3110966"/>
            <a:ext cx="10993199" cy="3397329"/>
            <a:chOff x="0" y="0"/>
            <a:chExt cx="2895328" cy="8947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95328" cy="894770"/>
            </a:xfrm>
            <a:custGeom>
              <a:avLst/>
              <a:gdLst/>
              <a:ahLst/>
              <a:cxnLst/>
              <a:rect l="l" t="t" r="r" b="b"/>
              <a:pathLst>
                <a:path w="2895328" h="894770">
                  <a:moveTo>
                    <a:pt x="0" y="0"/>
                  </a:moveTo>
                  <a:lnTo>
                    <a:pt x="2895328" y="0"/>
                  </a:lnTo>
                  <a:lnTo>
                    <a:pt x="2895328" y="894770"/>
                  </a:lnTo>
                  <a:lnTo>
                    <a:pt x="0" y="894770"/>
                  </a:ln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895328" cy="951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997810" y="3214152"/>
            <a:ext cx="3210008" cy="3210008"/>
          </a:xfrm>
          <a:custGeom>
            <a:avLst/>
            <a:gdLst/>
            <a:ahLst/>
            <a:cxnLst/>
            <a:rect l="l" t="t" r="r" b="b"/>
            <a:pathLst>
              <a:path w="3210008" h="3210008">
                <a:moveTo>
                  <a:pt x="0" y="0"/>
                </a:moveTo>
                <a:lnTo>
                  <a:pt x="3210008" y="0"/>
                </a:lnTo>
                <a:lnTo>
                  <a:pt x="3210008" y="3210007"/>
                </a:lnTo>
                <a:lnTo>
                  <a:pt x="0" y="32100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528505" y="3040521"/>
            <a:ext cx="6032366" cy="328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en-US" sz="9200" spc="1610" dirty="0">
                <a:solidFill>
                  <a:srgbClr val="FFFFFF"/>
                </a:solidFill>
                <a:latin typeface="Poppins Bold"/>
              </a:rPr>
              <a:t>Future Goals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28505" y="7304967"/>
            <a:ext cx="10455021" cy="138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77"/>
              </a:lnSpc>
            </a:pPr>
            <a:r>
              <a:rPr lang="en-US" sz="3300" dirty="0">
                <a:solidFill>
                  <a:srgbClr val="000000"/>
                </a:solidFill>
                <a:latin typeface="League Spartan"/>
              </a:rPr>
              <a:t>Translation and printing of the English booklets to other regional languages.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42907" y="10016500"/>
            <a:ext cx="20973813" cy="734301"/>
            <a:chOff x="0" y="0"/>
            <a:chExt cx="1160798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07985" cy="406400"/>
            </a:xfrm>
            <a:custGeom>
              <a:avLst/>
              <a:gdLst/>
              <a:ahLst/>
              <a:cxnLst/>
              <a:rect l="l" t="t" r="r" b="b"/>
              <a:pathLst>
                <a:path w="11607985" h="406400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8624" y="10016500"/>
            <a:ext cx="13310752" cy="734301"/>
            <a:chOff x="0" y="0"/>
            <a:chExt cx="7366854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66853" cy="406400"/>
            </a:xfrm>
            <a:custGeom>
              <a:avLst/>
              <a:gdLst/>
              <a:ahLst/>
              <a:cxnLst/>
              <a:rect l="l" t="t" r="r" b="b"/>
              <a:pathLst>
                <a:path w="7366853" h="406400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131384" y="10016500"/>
            <a:ext cx="10025232" cy="734301"/>
            <a:chOff x="0" y="0"/>
            <a:chExt cx="554847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48478" cy="406400"/>
            </a:xfrm>
            <a:custGeom>
              <a:avLst/>
              <a:gdLst/>
              <a:ahLst/>
              <a:cxnLst/>
              <a:rect l="l" t="t" r="r" b="b"/>
              <a:pathLst>
                <a:path w="5548478" h="406400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01A2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970577" y="119123"/>
            <a:ext cx="1104310" cy="1231573"/>
          </a:xfrm>
          <a:custGeom>
            <a:avLst/>
            <a:gdLst/>
            <a:ahLst/>
            <a:cxnLst/>
            <a:rect l="l" t="t" r="r" b="b"/>
            <a:pathLst>
              <a:path w="1104310" h="1231573">
                <a:moveTo>
                  <a:pt x="0" y="0"/>
                </a:moveTo>
                <a:lnTo>
                  <a:pt x="1104310" y="0"/>
                </a:lnTo>
                <a:lnTo>
                  <a:pt x="1104310" y="1231572"/>
                </a:lnTo>
                <a:lnTo>
                  <a:pt x="0" y="12315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33704" y="119123"/>
            <a:ext cx="1706463" cy="1070934"/>
          </a:xfrm>
          <a:custGeom>
            <a:avLst/>
            <a:gdLst/>
            <a:ahLst/>
            <a:cxnLst/>
            <a:rect l="l" t="t" r="r" b="b"/>
            <a:pathLst>
              <a:path w="1706463" h="1070934">
                <a:moveTo>
                  <a:pt x="0" y="0"/>
                </a:moveTo>
                <a:lnTo>
                  <a:pt x="1706462" y="0"/>
                </a:lnTo>
                <a:lnTo>
                  <a:pt x="1706462" y="1070934"/>
                </a:lnTo>
                <a:lnTo>
                  <a:pt x="0" y="10709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488624" y="0"/>
            <a:ext cx="15799376" cy="8427841"/>
          </a:xfrm>
          <a:custGeom>
            <a:avLst/>
            <a:gdLst/>
            <a:ahLst/>
            <a:cxnLst/>
            <a:rect l="l" t="t" r="r" b="b"/>
            <a:pathLst>
              <a:path w="15799376" h="8427841">
                <a:moveTo>
                  <a:pt x="0" y="0"/>
                </a:moveTo>
                <a:lnTo>
                  <a:pt x="15799376" y="0"/>
                </a:lnTo>
                <a:lnTo>
                  <a:pt x="15799376" y="8427841"/>
                </a:lnTo>
                <a:lnTo>
                  <a:pt x="0" y="8427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59" t="-13663" r="-28620" b="-23505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5467" y="7569956"/>
            <a:ext cx="18293467" cy="2446544"/>
            <a:chOff x="0" y="0"/>
            <a:chExt cx="4818033" cy="6443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18033" cy="644357"/>
            </a:xfrm>
            <a:custGeom>
              <a:avLst/>
              <a:gdLst/>
              <a:ahLst/>
              <a:cxnLst/>
              <a:rect l="l" t="t" r="r" b="b"/>
              <a:pathLst>
                <a:path w="4818033" h="644357">
                  <a:moveTo>
                    <a:pt x="0" y="0"/>
                  </a:moveTo>
                  <a:lnTo>
                    <a:pt x="4818033" y="0"/>
                  </a:lnTo>
                  <a:lnTo>
                    <a:pt x="4818033" y="644357"/>
                  </a:lnTo>
                  <a:lnTo>
                    <a:pt x="0" y="644357"/>
                  </a:lnTo>
                  <a:close/>
                </a:path>
              </a:pathLst>
            </a:custGeom>
            <a:solidFill>
              <a:srgbClr val="2C2F9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18033" cy="682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37350" y="8517034"/>
            <a:ext cx="17632350" cy="1406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7"/>
              </a:lnSpc>
            </a:pPr>
            <a:r>
              <a:rPr lang="en-US" sz="1762">
                <a:solidFill>
                  <a:srgbClr val="FFFFFF"/>
                </a:solidFill>
                <a:latin typeface="Lato Bold"/>
              </a:rPr>
              <a:t>V Care Foundation </a:t>
            </a:r>
            <a:r>
              <a:rPr lang="en-US" sz="1762">
                <a:solidFill>
                  <a:srgbClr val="FFFFFF"/>
                </a:solidFill>
                <a:latin typeface="Lato"/>
              </a:rPr>
              <a:t>-- A 102, Om Residency, J.W. Road, St. Xaviers Street, Opp Bhoiwada Court, Parel East, Mumbai - 400 012</a:t>
            </a:r>
          </a:p>
          <a:p>
            <a:pPr>
              <a:lnSpc>
                <a:spcPts val="2837"/>
              </a:lnSpc>
            </a:pPr>
            <a:r>
              <a:rPr lang="en-US" sz="1762">
                <a:solidFill>
                  <a:srgbClr val="FFFFFF"/>
                </a:solidFill>
                <a:latin typeface="Lato Bold"/>
              </a:rPr>
              <a:t>Landmark</a:t>
            </a:r>
            <a:r>
              <a:rPr lang="en-US" sz="1762">
                <a:solidFill>
                  <a:srgbClr val="FFFFFF"/>
                </a:solidFill>
                <a:latin typeface="Lato"/>
              </a:rPr>
              <a:t> : Near Navbharat School</a:t>
            </a:r>
          </a:p>
          <a:p>
            <a:pPr>
              <a:lnSpc>
                <a:spcPts val="2837"/>
              </a:lnSpc>
            </a:pPr>
            <a:r>
              <a:rPr lang="en-US" sz="1762">
                <a:solidFill>
                  <a:srgbClr val="FFFFFF"/>
                </a:solidFill>
                <a:latin typeface="Lato Bold"/>
              </a:rPr>
              <a:t>Facebook</a:t>
            </a:r>
            <a:r>
              <a:rPr lang="en-US" sz="1762">
                <a:solidFill>
                  <a:srgbClr val="FFFFFF"/>
                </a:solidFill>
                <a:latin typeface="Lato"/>
              </a:rPr>
              <a:t>: vcarefoundationindia                                   </a:t>
            </a:r>
            <a:r>
              <a:rPr lang="en-US" sz="1762">
                <a:solidFill>
                  <a:srgbClr val="FFFFFF"/>
                </a:solidFill>
                <a:latin typeface="Lato Bold"/>
              </a:rPr>
              <a:t>  Instagram</a:t>
            </a:r>
            <a:r>
              <a:rPr lang="en-US" sz="1762">
                <a:solidFill>
                  <a:srgbClr val="FFFFFF"/>
                </a:solidFill>
                <a:latin typeface="Lato"/>
              </a:rPr>
              <a:t>: vcare.cancer                                                  </a:t>
            </a:r>
            <a:r>
              <a:rPr lang="en-US" sz="1762">
                <a:solidFill>
                  <a:srgbClr val="FFFFFF"/>
                </a:solidFill>
                <a:latin typeface="Lato Bold"/>
              </a:rPr>
              <a:t>Twitter</a:t>
            </a:r>
            <a:r>
              <a:rPr lang="en-US" sz="1762">
                <a:solidFill>
                  <a:srgbClr val="FFFFFF"/>
                </a:solidFill>
                <a:latin typeface="Lato"/>
              </a:rPr>
              <a:t>: @vcare24</a:t>
            </a:r>
          </a:p>
          <a:p>
            <a:pPr>
              <a:lnSpc>
                <a:spcPts val="2837"/>
              </a:lnSpc>
            </a:pPr>
            <a:r>
              <a:rPr lang="en-US" sz="1762">
                <a:solidFill>
                  <a:srgbClr val="FFFFFF"/>
                </a:solidFill>
                <a:latin typeface="Lato Bold"/>
              </a:rPr>
              <a:t>Helpline Number</a:t>
            </a:r>
            <a:r>
              <a:rPr lang="en-US" sz="1762">
                <a:solidFill>
                  <a:srgbClr val="FFFFFF"/>
                </a:solidFill>
                <a:latin typeface="Lato"/>
              </a:rPr>
              <a:t>: 9821949401 / 9821949402           </a:t>
            </a:r>
            <a:r>
              <a:rPr lang="en-US" sz="1762">
                <a:solidFill>
                  <a:srgbClr val="FFFFFF"/>
                </a:solidFill>
                <a:latin typeface="Lato Bold"/>
              </a:rPr>
              <a:t>Ummeed Toll Free Number</a:t>
            </a:r>
            <a:r>
              <a:rPr lang="en-US" sz="1762">
                <a:solidFill>
                  <a:srgbClr val="FFFFFF"/>
                </a:solidFill>
                <a:latin typeface="Lato"/>
              </a:rPr>
              <a:t>: 1800-22-6780                </a:t>
            </a:r>
            <a:r>
              <a:rPr lang="en-US" sz="1762">
                <a:solidFill>
                  <a:srgbClr val="FFFFFF"/>
                </a:solidFill>
                <a:latin typeface="Lato Bold"/>
              </a:rPr>
              <a:t>Email</a:t>
            </a:r>
            <a:r>
              <a:rPr lang="en-US" sz="1762">
                <a:solidFill>
                  <a:srgbClr val="FFFFFF"/>
                </a:solidFill>
                <a:latin typeface="Lato"/>
              </a:rPr>
              <a:t>: admin@vcarecancer.org                 </a:t>
            </a:r>
            <a:r>
              <a:rPr lang="en-US" sz="1762">
                <a:solidFill>
                  <a:srgbClr val="FFFFFF"/>
                </a:solidFill>
                <a:latin typeface="Lato Bold"/>
              </a:rPr>
              <a:t>Website</a:t>
            </a:r>
            <a:r>
              <a:rPr lang="en-US" sz="1762">
                <a:solidFill>
                  <a:srgbClr val="FFFFFF"/>
                </a:solidFill>
                <a:latin typeface="Lato"/>
              </a:rPr>
              <a:t>: www.vcarecancer.org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8775" y="7465181"/>
            <a:ext cx="9555785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Canva Sans Bold"/>
              </a:rPr>
              <a:t>Reach out to us at 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207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League Spartan</vt:lpstr>
      <vt:lpstr>Lato</vt:lpstr>
      <vt:lpstr>Poppins Bold</vt:lpstr>
      <vt:lpstr>Calibri</vt:lpstr>
      <vt:lpstr>Arial</vt:lpstr>
      <vt:lpstr>Canva Sans Bold</vt:lpstr>
      <vt:lpstr>Inter Bold</vt:lpstr>
      <vt:lpstr>Lato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Jankari &amp; Salah - The Knowledge Spot--SPAGN</dc:title>
  <cp:lastModifiedBy>Jyoti Patil Shah</cp:lastModifiedBy>
  <cp:revision>6</cp:revision>
  <dcterms:created xsi:type="dcterms:W3CDTF">2006-08-16T00:00:00Z</dcterms:created>
  <dcterms:modified xsi:type="dcterms:W3CDTF">2024-04-19T06:30:48Z</dcterms:modified>
  <dc:identifier>DAGCi1H-_Js</dc:identifier>
</cp:coreProperties>
</file>