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League Spartan" panose="020B0604020202020204" charset="0"/>
      <p:regular r:id="rId7"/>
      <p:bold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pitchFamily="34" charset="0"/>
      <p:regular r:id="rId13"/>
      <p:bold r:id="rId14"/>
    </p:embeddedFont>
    <p:embeddedFont>
      <p:font typeface="Sanchez" panose="020B0604020202020204" charset="0"/>
      <p:regular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Bold" panose="020B0703030403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D9C37-FE63-6614-4E45-B5735A3E343D}" v="51" dt="2024-04-17T17:09:30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6" autoAdjust="0"/>
  </p:normalViewPr>
  <p:slideViewPr>
    <p:cSldViewPr>
      <p:cViewPr varScale="1">
        <p:scale>
          <a:sx n="72" d="100"/>
          <a:sy n="72" d="100"/>
        </p:scale>
        <p:origin x="7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fonts/font2.fntdata" Id="rId8" /><Relationship Type="http://schemas.openxmlformats.org/officeDocument/2006/relationships/font" Target="fonts/font7.fntdata" Id="rId13" /><Relationship Type="http://schemas.openxmlformats.org/officeDocument/2006/relationships/font" Target="fonts/font12.fntdata" Id="rId18" /><Relationship Type="http://schemas.openxmlformats.org/officeDocument/2006/relationships/slide" Target="slides/slide2.xml" Id="rId3" /><Relationship Type="http://schemas.openxmlformats.org/officeDocument/2006/relationships/font" Target="fonts/font15.fntdata" Id="rId21" /><Relationship Type="http://schemas.openxmlformats.org/officeDocument/2006/relationships/font" Target="fonts/font1.fntdata" Id="rId7" /><Relationship Type="http://schemas.openxmlformats.org/officeDocument/2006/relationships/font" Target="fonts/font6.fntdata" Id="rId12" /><Relationship Type="http://schemas.openxmlformats.org/officeDocument/2006/relationships/font" Target="fonts/font11.fntdata" Id="rId17" /><Relationship Type="http://schemas.openxmlformats.org/officeDocument/2006/relationships/tableStyles" Target="tableStyles.xml" Id="rId25" /><Relationship Type="http://schemas.openxmlformats.org/officeDocument/2006/relationships/slide" Target="slides/slide1.xml" Id="rId2" /><Relationship Type="http://schemas.openxmlformats.org/officeDocument/2006/relationships/font" Target="fonts/font10.fntdata" Id="rId16" /><Relationship Type="http://schemas.openxmlformats.org/officeDocument/2006/relationships/font" Target="fonts/font14.fntdata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font" Target="fonts/font5.fntdata" Id="rId11" /><Relationship Type="http://schemas.openxmlformats.org/officeDocument/2006/relationships/theme" Target="theme/theme1.xml" Id="rId24" /><Relationship Type="http://schemas.openxmlformats.org/officeDocument/2006/relationships/slide" Target="slides/slide4.xml" Id="rId5" /><Relationship Type="http://schemas.openxmlformats.org/officeDocument/2006/relationships/font" Target="fonts/font9.fntdata" Id="rId15" /><Relationship Type="http://schemas.openxmlformats.org/officeDocument/2006/relationships/viewProps" Target="viewProps.xml" Id="rId23" /><Relationship Type="http://schemas.openxmlformats.org/officeDocument/2006/relationships/font" Target="fonts/font4.fntdata" Id="rId10" /><Relationship Type="http://schemas.openxmlformats.org/officeDocument/2006/relationships/font" Target="fonts/font13.fntdata" Id="rId19" /><Relationship Type="http://schemas.openxmlformats.org/officeDocument/2006/relationships/slide" Target="slides/slide3.xml" Id="rId4" /><Relationship Type="http://schemas.openxmlformats.org/officeDocument/2006/relationships/font" Target="fonts/font3.fntdata" Id="rId9" /><Relationship Type="http://schemas.openxmlformats.org/officeDocument/2006/relationships/font" Target="fonts/font8.fntdata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0" y="0"/>
                </a:moveTo>
                <a:lnTo>
                  <a:pt x="8947110" y="0"/>
                </a:lnTo>
                <a:lnTo>
                  <a:pt x="8947110" y="4631700"/>
                </a:lnTo>
                <a:lnTo>
                  <a:pt x="0" y="463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flipH="1" flipV="1">
            <a:off x="9340890" y="565530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8947110" y="4631700"/>
                </a:moveTo>
                <a:lnTo>
                  <a:pt x="0" y="4631700"/>
                </a:lnTo>
                <a:lnTo>
                  <a:pt x="0" y="0"/>
                </a:lnTo>
                <a:lnTo>
                  <a:pt x="8947110" y="0"/>
                </a:lnTo>
                <a:lnTo>
                  <a:pt x="8947110" y="46317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4051583" y="85811"/>
            <a:ext cx="4236417" cy="1832720"/>
          </a:xfrm>
          <a:custGeom>
            <a:avLst/>
            <a:gdLst/>
            <a:ahLst/>
            <a:cxnLst/>
            <a:rect l="l" t="t" r="r" b="b"/>
            <a:pathLst>
              <a:path w="4236417" h="1832720">
                <a:moveTo>
                  <a:pt x="0" y="0"/>
                </a:moveTo>
                <a:lnTo>
                  <a:pt x="4236417" y="0"/>
                </a:lnTo>
                <a:lnTo>
                  <a:pt x="4236417" y="1832719"/>
                </a:lnTo>
                <a:lnTo>
                  <a:pt x="0" y="1832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2069618" y="1866199"/>
            <a:ext cx="13450885" cy="7571764"/>
          </a:xfrm>
          <a:custGeom>
            <a:avLst/>
            <a:gdLst/>
            <a:ahLst/>
            <a:cxnLst/>
            <a:rect l="l" t="t" r="r" b="b"/>
            <a:pathLst>
              <a:path w="13754984" h="8442122">
                <a:moveTo>
                  <a:pt x="0" y="0"/>
                </a:moveTo>
                <a:lnTo>
                  <a:pt x="13754984" y="0"/>
                </a:lnTo>
                <a:lnTo>
                  <a:pt x="13754984" y="8442122"/>
                </a:lnTo>
                <a:lnTo>
                  <a:pt x="0" y="8442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2783291" y="2517809"/>
            <a:ext cx="11556354" cy="5639373"/>
            <a:chOff x="0" y="0"/>
            <a:chExt cx="3143074" cy="1504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43074" cy="1504600"/>
            </a:xfrm>
            <a:custGeom>
              <a:avLst/>
              <a:gdLst/>
              <a:ahLst/>
              <a:cxnLst/>
              <a:rect l="l" t="t" r="r" b="b"/>
              <a:pathLst>
                <a:path w="3143074" h="1504600">
                  <a:moveTo>
                    <a:pt x="33086" y="0"/>
                  </a:moveTo>
                  <a:lnTo>
                    <a:pt x="3109988" y="0"/>
                  </a:lnTo>
                  <a:cubicBezTo>
                    <a:pt x="3128261" y="0"/>
                    <a:pt x="3143074" y="14813"/>
                    <a:pt x="3143074" y="33086"/>
                  </a:cubicBezTo>
                  <a:lnTo>
                    <a:pt x="3143074" y="1471515"/>
                  </a:lnTo>
                  <a:cubicBezTo>
                    <a:pt x="3143074" y="1480289"/>
                    <a:pt x="3139588" y="1488705"/>
                    <a:pt x="3133383" y="1494910"/>
                  </a:cubicBezTo>
                  <a:cubicBezTo>
                    <a:pt x="3127178" y="1501114"/>
                    <a:pt x="3118763" y="1504600"/>
                    <a:pt x="3109988" y="1504600"/>
                  </a:cubicBezTo>
                  <a:lnTo>
                    <a:pt x="33086" y="1504600"/>
                  </a:lnTo>
                  <a:cubicBezTo>
                    <a:pt x="14813" y="1504600"/>
                    <a:pt x="0" y="1489787"/>
                    <a:pt x="0" y="1471515"/>
                  </a:cubicBezTo>
                  <a:lnTo>
                    <a:pt x="0" y="33086"/>
                  </a:lnTo>
                  <a:cubicBezTo>
                    <a:pt x="0" y="24311"/>
                    <a:pt x="3486" y="15895"/>
                    <a:pt x="9691" y="9691"/>
                  </a:cubicBezTo>
                  <a:cubicBezTo>
                    <a:pt x="15895" y="3486"/>
                    <a:pt x="24311" y="0"/>
                    <a:pt x="330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3143074" cy="160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979"/>
                </a:lnSpc>
              </a:pPr>
              <a:endParaRPr lang="en-US" sz="6600" b="1" dirty="0">
                <a:solidFill>
                  <a:srgbClr val="004E8F"/>
                </a:solidFill>
                <a:latin typeface="League Spartan"/>
              </a:endParaRPr>
            </a:p>
            <a:p>
              <a:pPr algn="ctr"/>
              <a:r>
                <a:rPr lang="en-US" sz="6600" b="1" dirty="0">
                  <a:solidFill>
                    <a:srgbClr val="004E8F"/>
                  </a:solidFill>
                  <a:latin typeface="League Spartan"/>
                </a:rPr>
                <a:t>Expert-Verified </a:t>
              </a:r>
              <a:endParaRPr lang="de-DE" dirty="0">
                <a:ea typeface="Calibri"/>
                <a:cs typeface="Calibri"/>
              </a:endParaRPr>
            </a:p>
            <a:p>
              <a:pPr algn="ctr"/>
              <a:r>
                <a:rPr lang="en-US" sz="6600" b="1" dirty="0">
                  <a:solidFill>
                    <a:srgbClr val="004E8F"/>
                  </a:solidFill>
                  <a:latin typeface="League Spartan"/>
                </a:rPr>
                <a:t>Sarcoma Knowledge </a:t>
              </a:r>
              <a:endParaRPr lang="en-US">
                <a:ea typeface="Calibri"/>
                <a:cs typeface="Calibri"/>
              </a:endParaRPr>
            </a:p>
            <a:p>
              <a:pPr algn="ctr"/>
              <a:r>
                <a:rPr lang="en-US" sz="6600" b="1" dirty="0">
                  <a:solidFill>
                    <a:srgbClr val="004E8F"/>
                  </a:solidFill>
                  <a:latin typeface="League Spartan"/>
                </a:rPr>
                <a:t>On</a:t>
              </a:r>
            </a:p>
            <a:p>
              <a:pPr algn="ctr"/>
              <a:r>
                <a:rPr lang="en-US" sz="6600" b="1" dirty="0">
                  <a:solidFill>
                    <a:srgbClr val="004E8F"/>
                  </a:solidFill>
                  <a:latin typeface="League Spartan"/>
                </a:rPr>
                <a:t> Social Media</a:t>
              </a:r>
              <a:endParaRPr lang="en-US">
                <a:ea typeface="Calibri"/>
                <a:cs typeface="Calibri"/>
              </a:endParaRPr>
            </a:p>
            <a:p>
              <a:pPr algn="ctr">
                <a:lnSpc>
                  <a:spcPts val="5319"/>
                </a:lnSpc>
              </a:pPr>
              <a:endParaRPr lang="en-US" sz="5699">
                <a:solidFill>
                  <a:srgbClr val="004E8F"/>
                </a:solidFill>
                <a:latin typeface="League Spartan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8240" y="8581547"/>
            <a:ext cx="793062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8"/>
              </a:lnSpc>
            </a:pPr>
            <a:r>
              <a:rPr lang="en-US" sz="4000" b="1" dirty="0">
                <a:solidFill>
                  <a:srgbClr val="004E8F"/>
                </a:solidFill>
                <a:latin typeface="League Spartan Bold"/>
              </a:rPr>
              <a:t>Maria Brandt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343EE-FCDF-2283-A530-4DE1F42D94C9}"/>
              </a:ext>
            </a:extLst>
          </p:cNvPr>
          <p:cNvSpPr txBox="1"/>
          <p:nvPr/>
        </p:nvSpPr>
        <p:spPr>
          <a:xfrm>
            <a:off x="508239" y="9144325"/>
            <a:ext cx="7930629" cy="61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8"/>
              </a:lnSpc>
            </a:pPr>
            <a:r>
              <a:rPr lang="en-US" sz="2400" dirty="0">
                <a:solidFill>
                  <a:srgbClr val="004E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 Sarcoma Foundation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0" y="0"/>
                </a:moveTo>
                <a:lnTo>
                  <a:pt x="8947110" y="0"/>
                </a:lnTo>
                <a:lnTo>
                  <a:pt x="8947110" y="4631700"/>
                </a:lnTo>
                <a:lnTo>
                  <a:pt x="0" y="463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flipH="1" flipV="1">
            <a:off x="9340890" y="565530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8947110" y="4631700"/>
                </a:moveTo>
                <a:lnTo>
                  <a:pt x="0" y="4631700"/>
                </a:lnTo>
                <a:lnTo>
                  <a:pt x="0" y="0"/>
                </a:lnTo>
                <a:lnTo>
                  <a:pt x="8947110" y="0"/>
                </a:lnTo>
                <a:lnTo>
                  <a:pt x="8947110" y="46317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2069618" y="922439"/>
            <a:ext cx="13754984" cy="8442122"/>
          </a:xfrm>
          <a:custGeom>
            <a:avLst/>
            <a:gdLst/>
            <a:ahLst/>
            <a:cxnLst/>
            <a:rect l="l" t="t" r="r" b="b"/>
            <a:pathLst>
              <a:path w="13754984" h="8442122">
                <a:moveTo>
                  <a:pt x="0" y="0"/>
                </a:moveTo>
                <a:lnTo>
                  <a:pt x="13754984" y="0"/>
                </a:lnTo>
                <a:lnTo>
                  <a:pt x="13754984" y="8442122"/>
                </a:lnTo>
                <a:lnTo>
                  <a:pt x="0" y="8442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2783291" y="2014955"/>
            <a:ext cx="11933858" cy="6257089"/>
            <a:chOff x="0" y="0"/>
            <a:chExt cx="3143074" cy="16479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43074" cy="1647958"/>
            </a:xfrm>
            <a:custGeom>
              <a:avLst/>
              <a:gdLst/>
              <a:ahLst/>
              <a:cxnLst/>
              <a:rect l="l" t="t" r="r" b="b"/>
              <a:pathLst>
                <a:path w="3143074" h="1647958">
                  <a:moveTo>
                    <a:pt x="33086" y="0"/>
                  </a:moveTo>
                  <a:lnTo>
                    <a:pt x="3109988" y="0"/>
                  </a:lnTo>
                  <a:cubicBezTo>
                    <a:pt x="3128261" y="0"/>
                    <a:pt x="3143074" y="14813"/>
                    <a:pt x="3143074" y="33086"/>
                  </a:cubicBezTo>
                  <a:lnTo>
                    <a:pt x="3143074" y="1614872"/>
                  </a:lnTo>
                  <a:cubicBezTo>
                    <a:pt x="3143074" y="1623647"/>
                    <a:pt x="3139588" y="1632062"/>
                    <a:pt x="3133383" y="1638267"/>
                  </a:cubicBezTo>
                  <a:cubicBezTo>
                    <a:pt x="3127178" y="1644472"/>
                    <a:pt x="3118763" y="1647958"/>
                    <a:pt x="3109988" y="1647958"/>
                  </a:cubicBezTo>
                  <a:lnTo>
                    <a:pt x="33086" y="1647958"/>
                  </a:lnTo>
                  <a:cubicBezTo>
                    <a:pt x="24311" y="1647958"/>
                    <a:pt x="15895" y="1644472"/>
                    <a:pt x="9691" y="1638267"/>
                  </a:cubicBezTo>
                  <a:cubicBezTo>
                    <a:pt x="3486" y="1632062"/>
                    <a:pt x="0" y="1623647"/>
                    <a:pt x="0" y="1614872"/>
                  </a:cubicBezTo>
                  <a:lnTo>
                    <a:pt x="0" y="33086"/>
                  </a:lnTo>
                  <a:cubicBezTo>
                    <a:pt x="0" y="24311"/>
                    <a:pt x="3486" y="15895"/>
                    <a:pt x="9691" y="9691"/>
                  </a:cubicBezTo>
                  <a:cubicBezTo>
                    <a:pt x="15895" y="3486"/>
                    <a:pt x="24311" y="0"/>
                    <a:pt x="330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3143074" cy="1752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9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623505" y="2825320"/>
            <a:ext cx="2281761" cy="2281761"/>
          </a:xfrm>
          <a:custGeom>
            <a:avLst/>
            <a:gdLst/>
            <a:ahLst/>
            <a:cxnLst/>
            <a:rect l="l" t="t" r="r" b="b"/>
            <a:pathLst>
              <a:path w="2281761" h="2281761">
                <a:moveTo>
                  <a:pt x="0" y="0"/>
                </a:moveTo>
                <a:lnTo>
                  <a:pt x="2281761" y="0"/>
                </a:lnTo>
                <a:lnTo>
                  <a:pt x="2281761" y="2281761"/>
                </a:lnTo>
                <a:lnTo>
                  <a:pt x="0" y="2281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3623505" y="5278531"/>
            <a:ext cx="4643216" cy="217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485"/>
              </a:lnSpc>
              <a:spcBef>
                <a:spcPct val="0"/>
              </a:spcBef>
            </a:pPr>
            <a:r>
              <a:rPr lang="en-US" sz="6050" b="1" dirty="0">
                <a:solidFill>
                  <a:srgbClr val="004E8F"/>
                </a:solidFill>
                <a:latin typeface="League Spartan"/>
              </a:rPr>
              <a:t>Our Instagram Channel</a:t>
            </a:r>
          </a:p>
        </p:txBody>
      </p:sp>
      <p:sp>
        <p:nvSpPr>
          <p:cNvPr id="10" name="Freeform 10"/>
          <p:cNvSpPr/>
          <p:nvPr/>
        </p:nvSpPr>
        <p:spPr>
          <a:xfrm>
            <a:off x="9648911" y="2605839"/>
            <a:ext cx="3383128" cy="5075322"/>
          </a:xfrm>
          <a:custGeom>
            <a:avLst/>
            <a:gdLst/>
            <a:ahLst/>
            <a:cxnLst/>
            <a:rect l="l" t="t" r="r" b="b"/>
            <a:pathLst>
              <a:path w="3383128" h="5075322">
                <a:moveTo>
                  <a:pt x="0" y="0"/>
                </a:moveTo>
                <a:lnTo>
                  <a:pt x="3383128" y="0"/>
                </a:lnTo>
                <a:lnTo>
                  <a:pt x="3383128" y="5075322"/>
                </a:lnTo>
                <a:lnTo>
                  <a:pt x="0" y="50753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629" b="-2094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1" name="Group 11"/>
          <p:cNvGrpSpPr/>
          <p:nvPr/>
        </p:nvGrpSpPr>
        <p:grpSpPr>
          <a:xfrm>
            <a:off x="9742347" y="4631700"/>
            <a:ext cx="3196256" cy="475381"/>
            <a:chOff x="0" y="0"/>
            <a:chExt cx="841812" cy="1252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1812" cy="125203"/>
            </a:xfrm>
            <a:custGeom>
              <a:avLst/>
              <a:gdLst/>
              <a:ahLst/>
              <a:cxnLst/>
              <a:rect l="l" t="t" r="r" b="b"/>
              <a:pathLst>
                <a:path w="841812" h="125203">
                  <a:moveTo>
                    <a:pt x="62602" y="0"/>
                  </a:moveTo>
                  <a:lnTo>
                    <a:pt x="779211" y="0"/>
                  </a:lnTo>
                  <a:cubicBezTo>
                    <a:pt x="795814" y="0"/>
                    <a:pt x="811737" y="6596"/>
                    <a:pt x="823477" y="18336"/>
                  </a:cubicBezTo>
                  <a:cubicBezTo>
                    <a:pt x="835217" y="30076"/>
                    <a:pt x="841812" y="45999"/>
                    <a:pt x="841812" y="62602"/>
                  </a:cubicBezTo>
                  <a:lnTo>
                    <a:pt x="841812" y="62602"/>
                  </a:lnTo>
                  <a:cubicBezTo>
                    <a:pt x="841812" y="97176"/>
                    <a:pt x="813785" y="125203"/>
                    <a:pt x="779211" y="125203"/>
                  </a:cubicBezTo>
                  <a:lnTo>
                    <a:pt x="62602" y="125203"/>
                  </a:lnTo>
                  <a:cubicBezTo>
                    <a:pt x="45999" y="125203"/>
                    <a:pt x="30076" y="118608"/>
                    <a:pt x="18336" y="106868"/>
                  </a:cubicBezTo>
                  <a:cubicBezTo>
                    <a:pt x="6596" y="95128"/>
                    <a:pt x="0" y="79205"/>
                    <a:pt x="0" y="62602"/>
                  </a:cubicBezTo>
                  <a:lnTo>
                    <a:pt x="0" y="62602"/>
                  </a:lnTo>
                  <a:cubicBezTo>
                    <a:pt x="0" y="45999"/>
                    <a:pt x="6596" y="30076"/>
                    <a:pt x="18336" y="18336"/>
                  </a:cubicBezTo>
                  <a:cubicBezTo>
                    <a:pt x="30076" y="6596"/>
                    <a:pt x="45999" y="0"/>
                    <a:pt x="626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841812" cy="191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500044" cy="2329563"/>
          </a:xfrm>
          <a:custGeom>
            <a:avLst/>
            <a:gdLst/>
            <a:ahLst/>
            <a:cxnLst/>
            <a:rect l="l" t="t" r="r" b="b"/>
            <a:pathLst>
              <a:path w="4500044" h="2329563">
                <a:moveTo>
                  <a:pt x="0" y="0"/>
                </a:moveTo>
                <a:lnTo>
                  <a:pt x="4500044" y="0"/>
                </a:lnTo>
                <a:lnTo>
                  <a:pt x="4500044" y="2329563"/>
                </a:lnTo>
                <a:lnTo>
                  <a:pt x="0" y="232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flipH="1" flipV="1">
            <a:off x="13765525" y="7945825"/>
            <a:ext cx="4522475" cy="2341175"/>
          </a:xfrm>
          <a:custGeom>
            <a:avLst/>
            <a:gdLst/>
            <a:ahLst/>
            <a:cxnLst/>
            <a:rect l="l" t="t" r="r" b="b"/>
            <a:pathLst>
              <a:path w="4522475" h="2341175">
                <a:moveTo>
                  <a:pt x="4522475" y="2341175"/>
                </a:moveTo>
                <a:lnTo>
                  <a:pt x="0" y="2341175"/>
                </a:lnTo>
                <a:lnTo>
                  <a:pt x="0" y="0"/>
                </a:lnTo>
                <a:lnTo>
                  <a:pt x="4522475" y="0"/>
                </a:lnTo>
                <a:lnTo>
                  <a:pt x="4522475" y="234117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1332343" y="1164781"/>
            <a:ext cx="4954326" cy="8343016"/>
            <a:chOff x="0" y="0"/>
            <a:chExt cx="3525957" cy="59376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5957" cy="5937663"/>
            </a:xfrm>
            <a:custGeom>
              <a:avLst/>
              <a:gdLst/>
              <a:ahLst/>
              <a:cxnLst/>
              <a:rect l="l" t="t" r="r" b="b"/>
              <a:pathLst>
                <a:path w="3525957" h="5937663">
                  <a:moveTo>
                    <a:pt x="3401497" y="5937663"/>
                  </a:moveTo>
                  <a:lnTo>
                    <a:pt x="124460" y="5937663"/>
                  </a:lnTo>
                  <a:cubicBezTo>
                    <a:pt x="55880" y="5937663"/>
                    <a:pt x="0" y="5881783"/>
                    <a:pt x="0" y="58132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813203"/>
                  </a:lnTo>
                  <a:cubicBezTo>
                    <a:pt x="3525957" y="5881783"/>
                    <a:pt x="3470077" y="5937663"/>
                    <a:pt x="3401497" y="5937663"/>
                  </a:cubicBezTo>
                  <a:close/>
                </a:path>
              </a:pathLst>
            </a:custGeom>
            <a:solidFill>
              <a:srgbClr val="004E8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8119" y="1164781"/>
            <a:ext cx="4954326" cy="8343016"/>
            <a:chOff x="0" y="0"/>
            <a:chExt cx="3525957" cy="59376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25957" cy="5937663"/>
            </a:xfrm>
            <a:custGeom>
              <a:avLst/>
              <a:gdLst/>
              <a:ahLst/>
              <a:cxnLst/>
              <a:rect l="l" t="t" r="r" b="b"/>
              <a:pathLst>
                <a:path w="3525957" h="5937663">
                  <a:moveTo>
                    <a:pt x="3401497" y="5937663"/>
                  </a:moveTo>
                  <a:lnTo>
                    <a:pt x="124460" y="5937663"/>
                  </a:lnTo>
                  <a:cubicBezTo>
                    <a:pt x="55880" y="5937663"/>
                    <a:pt x="0" y="5881783"/>
                    <a:pt x="0" y="58132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813203"/>
                  </a:lnTo>
                  <a:cubicBezTo>
                    <a:pt x="3525957" y="5881783"/>
                    <a:pt x="3470077" y="5937663"/>
                    <a:pt x="3401497" y="5937663"/>
                  </a:cubicBezTo>
                  <a:close/>
                </a:path>
              </a:pathLst>
            </a:custGeom>
            <a:solidFill>
              <a:srgbClr val="004E8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Freeform 8"/>
          <p:cNvSpPr/>
          <p:nvPr/>
        </p:nvSpPr>
        <p:spPr>
          <a:xfrm>
            <a:off x="6609003" y="2559386"/>
            <a:ext cx="4653516" cy="2616937"/>
          </a:xfrm>
          <a:custGeom>
            <a:avLst/>
            <a:gdLst/>
            <a:ahLst/>
            <a:cxnLst/>
            <a:rect l="l" t="t" r="r" b="b"/>
            <a:pathLst>
              <a:path w="4653516" h="2616937">
                <a:moveTo>
                  <a:pt x="0" y="0"/>
                </a:moveTo>
                <a:lnTo>
                  <a:pt x="4653516" y="0"/>
                </a:lnTo>
                <a:lnTo>
                  <a:pt x="4653516" y="2616937"/>
                </a:lnTo>
                <a:lnTo>
                  <a:pt x="0" y="2616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255" b="-21673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812206" y="2559386"/>
            <a:ext cx="4067136" cy="2629282"/>
          </a:xfrm>
          <a:custGeom>
            <a:avLst/>
            <a:gdLst/>
            <a:ahLst/>
            <a:cxnLst/>
            <a:rect l="l" t="t" r="r" b="b"/>
            <a:pathLst>
              <a:path w="4067136" h="2629282">
                <a:moveTo>
                  <a:pt x="0" y="0"/>
                </a:moveTo>
                <a:lnTo>
                  <a:pt x="4067136" y="0"/>
                </a:lnTo>
                <a:lnTo>
                  <a:pt x="4067136" y="2629282"/>
                </a:lnTo>
                <a:lnTo>
                  <a:pt x="0" y="26292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140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3128751" y="3955093"/>
            <a:ext cx="2720595" cy="1233575"/>
          </a:xfrm>
          <a:custGeom>
            <a:avLst/>
            <a:gdLst/>
            <a:ahLst/>
            <a:cxnLst/>
            <a:rect l="l" t="t" r="r" b="b"/>
            <a:pathLst>
              <a:path w="2720595" h="1233575">
                <a:moveTo>
                  <a:pt x="0" y="0"/>
                </a:moveTo>
                <a:lnTo>
                  <a:pt x="2720596" y="0"/>
                </a:lnTo>
                <a:lnTo>
                  <a:pt x="2720596" y="1233575"/>
                </a:lnTo>
                <a:lnTo>
                  <a:pt x="0" y="1233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52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3128751" y="2559386"/>
            <a:ext cx="1434045" cy="1353248"/>
          </a:xfrm>
          <a:custGeom>
            <a:avLst/>
            <a:gdLst/>
            <a:ahLst/>
            <a:cxnLst/>
            <a:rect l="l" t="t" r="r" b="b"/>
            <a:pathLst>
              <a:path w="1434045" h="1353248">
                <a:moveTo>
                  <a:pt x="0" y="0"/>
                </a:moveTo>
                <a:lnTo>
                  <a:pt x="1434045" y="0"/>
                </a:lnTo>
                <a:lnTo>
                  <a:pt x="1434045" y="1353248"/>
                </a:lnTo>
                <a:lnTo>
                  <a:pt x="0" y="1353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8509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901100" y="1609616"/>
            <a:ext cx="4067136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5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League Spartan Bold"/>
              </a:rPr>
              <a:t>Our Categories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09412" y="1566836"/>
            <a:ext cx="4252699" cy="44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5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FFFFFF"/>
                </a:solidFill>
                <a:latin typeface="League Spartan Bold"/>
              </a:rPr>
              <a:t>Our Channel Promise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09412" y="5754722"/>
            <a:ext cx="4252699" cy="179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0"/>
              </a:lnSpc>
            </a:pPr>
            <a:r>
              <a:rPr lang="en-US" sz="2035">
                <a:solidFill>
                  <a:srgbClr val="FFFFFF"/>
                </a:solidFill>
                <a:latin typeface="Source Sans Pro Bold"/>
              </a:rPr>
              <a:t>"Here you'll find reliable knowledge about the rare cancer disease sarcomas. </a:t>
            </a:r>
          </a:p>
          <a:p>
            <a:pPr marL="0" lvl="0" indent="0">
              <a:lnSpc>
                <a:spcPts val="2850"/>
              </a:lnSpc>
              <a:spcBef>
                <a:spcPct val="0"/>
              </a:spcBef>
            </a:pPr>
            <a:r>
              <a:rPr lang="en-US" sz="2035">
                <a:solidFill>
                  <a:srgbClr val="FFFFFF"/>
                </a:solidFill>
                <a:latin typeface="Source Sans Pro Bold"/>
              </a:rPr>
              <a:t>Our topics: Awareness, events, studies, research, treatment."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43165" y="5693662"/>
            <a:ext cx="4156030" cy="2279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3298" lvl="1" indent="-231649">
              <a:lnSpc>
                <a:spcPts val="3004"/>
              </a:lnSpc>
              <a:buFont typeface="Arial"/>
              <a:buChar char="•"/>
            </a:pPr>
            <a:r>
              <a:rPr lang="en-US" sz="2145" dirty="0">
                <a:solidFill>
                  <a:srgbClr val="FFFFFF"/>
                </a:solidFill>
                <a:latin typeface="Source Sans Pro Bold"/>
              </a:rPr>
              <a:t>That's us!</a:t>
            </a:r>
          </a:p>
          <a:p>
            <a:pPr marL="463298" lvl="1" indent="-231649">
              <a:lnSpc>
                <a:spcPts val="3004"/>
              </a:lnSpc>
              <a:buFont typeface="Arial"/>
              <a:buChar char="•"/>
            </a:pPr>
            <a:r>
              <a:rPr lang="en-US" sz="2145" dirty="0">
                <a:solidFill>
                  <a:srgbClr val="FFFFFF"/>
                </a:solidFill>
                <a:latin typeface="Source Sans Pro Bold"/>
              </a:rPr>
              <a:t>Did you know? </a:t>
            </a:r>
          </a:p>
          <a:p>
            <a:pPr marL="463298" lvl="1" indent="-231649">
              <a:lnSpc>
                <a:spcPts val="3004"/>
              </a:lnSpc>
              <a:buFont typeface="Arial"/>
              <a:buChar char="•"/>
            </a:pPr>
            <a:r>
              <a:rPr lang="en-US" sz="2145" dirty="0">
                <a:solidFill>
                  <a:srgbClr val="FFFFFF"/>
                </a:solidFill>
                <a:latin typeface="Source Sans Pro Bold"/>
              </a:rPr>
              <a:t>You are not alone!</a:t>
            </a:r>
          </a:p>
          <a:p>
            <a:pPr marL="463298" lvl="1" indent="-231649">
              <a:lnSpc>
                <a:spcPts val="3004"/>
              </a:lnSpc>
              <a:buFont typeface="Arial"/>
              <a:buChar char="•"/>
            </a:pPr>
            <a:r>
              <a:rPr lang="en-US" sz="2145" dirty="0">
                <a:solidFill>
                  <a:srgbClr val="FFFFFF"/>
                </a:solidFill>
                <a:latin typeface="Source Sans Pro Bold"/>
              </a:rPr>
              <a:t>Research news</a:t>
            </a:r>
          </a:p>
          <a:p>
            <a:pPr marL="463298" lvl="1" indent="-231649">
              <a:lnSpc>
                <a:spcPts val="3004"/>
              </a:lnSpc>
              <a:buFont typeface="Arial"/>
              <a:buChar char="•"/>
            </a:pPr>
            <a:r>
              <a:rPr lang="en-US" sz="2145" dirty="0">
                <a:solidFill>
                  <a:srgbClr val="FFFFFF"/>
                </a:solidFill>
                <a:latin typeface="Source Sans Pro Bold"/>
              </a:rPr>
              <a:t>From the sarcoma centers </a:t>
            </a:r>
          </a:p>
          <a:p>
            <a:pPr marL="463298" lvl="1" indent="-231649">
              <a:lnSpc>
                <a:spcPts val="3004"/>
              </a:lnSpc>
              <a:spcBef>
                <a:spcPct val="0"/>
              </a:spcBef>
              <a:buFont typeface="Arial"/>
              <a:buChar char="•"/>
            </a:pPr>
            <a:r>
              <a:rPr lang="en-US" sz="2145" dirty="0">
                <a:solidFill>
                  <a:srgbClr val="FFFFFF"/>
                </a:solidFill>
                <a:latin typeface="Source Sans Pro Bold"/>
              </a:rPr>
              <a:t>Inspiration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583895" y="1164781"/>
            <a:ext cx="5036681" cy="8343016"/>
            <a:chOff x="0" y="0"/>
            <a:chExt cx="3727237" cy="61739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27238" cy="6173987"/>
            </a:xfrm>
            <a:custGeom>
              <a:avLst/>
              <a:gdLst/>
              <a:ahLst/>
              <a:cxnLst/>
              <a:rect l="l" t="t" r="r" b="b"/>
              <a:pathLst>
                <a:path w="3727238" h="6173987">
                  <a:moveTo>
                    <a:pt x="3602777" y="6173986"/>
                  </a:moveTo>
                  <a:lnTo>
                    <a:pt x="124460" y="6173986"/>
                  </a:lnTo>
                  <a:cubicBezTo>
                    <a:pt x="55880" y="6173986"/>
                    <a:pt x="0" y="6118106"/>
                    <a:pt x="0" y="60495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2778" y="0"/>
                  </a:lnTo>
                  <a:cubicBezTo>
                    <a:pt x="3671358" y="0"/>
                    <a:pt x="3727238" y="55880"/>
                    <a:pt x="3727238" y="124460"/>
                  </a:cubicBezTo>
                  <a:lnTo>
                    <a:pt x="3727238" y="6049526"/>
                  </a:lnTo>
                  <a:cubicBezTo>
                    <a:pt x="3727238" y="6118106"/>
                    <a:pt x="3671358" y="6173987"/>
                    <a:pt x="3602778" y="6173987"/>
                  </a:cubicBezTo>
                  <a:close/>
                </a:path>
              </a:pathLst>
            </a:custGeom>
            <a:solidFill>
              <a:srgbClr val="004E8F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830403" y="1617602"/>
            <a:ext cx="4543665" cy="41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FFFFFF"/>
                </a:solidFill>
                <a:latin typeface="League Spartan Bold"/>
              </a:rPr>
              <a:t>Our numbers </a:t>
            </a:r>
          </a:p>
        </p:txBody>
      </p:sp>
      <p:sp>
        <p:nvSpPr>
          <p:cNvPr id="19" name="Freeform 19"/>
          <p:cNvSpPr/>
          <p:nvPr/>
        </p:nvSpPr>
        <p:spPr>
          <a:xfrm rot="748655">
            <a:off x="15758983" y="1394948"/>
            <a:ext cx="1910657" cy="4732276"/>
          </a:xfrm>
          <a:custGeom>
            <a:avLst/>
            <a:gdLst/>
            <a:ahLst/>
            <a:cxnLst/>
            <a:rect l="l" t="t" r="r" b="b"/>
            <a:pathLst>
              <a:path w="1910657" h="4732276">
                <a:moveTo>
                  <a:pt x="0" y="0"/>
                </a:moveTo>
                <a:lnTo>
                  <a:pt x="1910657" y="0"/>
                </a:lnTo>
                <a:lnTo>
                  <a:pt x="1910657" y="4732277"/>
                </a:lnTo>
                <a:lnTo>
                  <a:pt x="0" y="4732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11926795" y="3166324"/>
            <a:ext cx="3666544" cy="273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319" lvl="1" indent="-241159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FFFFFF"/>
                </a:solidFill>
                <a:latin typeface="Source Sans Pro"/>
              </a:rPr>
              <a:t>In the last 90 days:</a:t>
            </a:r>
          </a:p>
          <a:p>
            <a:pPr marL="964638" lvl="2" indent="-321546">
              <a:lnSpc>
                <a:spcPts val="3127"/>
              </a:lnSpc>
              <a:buFont typeface="Arial"/>
              <a:buChar char="⚬"/>
            </a:pPr>
            <a:r>
              <a:rPr lang="en-US" sz="2233">
                <a:solidFill>
                  <a:srgbClr val="FFFFFF"/>
                </a:solidFill>
                <a:latin typeface="Source Sans Pro"/>
              </a:rPr>
              <a:t>Over </a:t>
            </a:r>
            <a:r>
              <a:rPr lang="en-US" sz="2233">
                <a:solidFill>
                  <a:srgbClr val="FFFFFF"/>
                </a:solidFill>
                <a:latin typeface="Source Sans Pro Bold"/>
              </a:rPr>
              <a:t>23,000</a:t>
            </a:r>
            <a:r>
              <a:rPr lang="en-US" sz="2233">
                <a:solidFill>
                  <a:srgbClr val="FFFFFF"/>
                </a:solidFill>
                <a:latin typeface="Source Sans Pro"/>
              </a:rPr>
              <a:t> accounts reached</a:t>
            </a:r>
          </a:p>
          <a:p>
            <a:pPr marL="964638" lvl="2" indent="-321546">
              <a:lnSpc>
                <a:spcPts val="3127"/>
              </a:lnSpc>
              <a:buFont typeface="Arial"/>
              <a:buChar char="⚬"/>
            </a:pPr>
            <a:r>
              <a:rPr lang="en-US" sz="2233">
                <a:solidFill>
                  <a:srgbClr val="FFFFFF"/>
                </a:solidFill>
                <a:latin typeface="Source Sans Pro"/>
              </a:rPr>
              <a:t>Our posts were viewed over </a:t>
            </a:r>
            <a:r>
              <a:rPr lang="en-US" sz="2233">
                <a:solidFill>
                  <a:srgbClr val="FFFFFF"/>
                </a:solidFill>
                <a:latin typeface="Source Sans Pro Bold"/>
              </a:rPr>
              <a:t>230,000</a:t>
            </a:r>
            <a:r>
              <a:rPr lang="en-US" sz="2233">
                <a:solidFill>
                  <a:srgbClr val="FFFFFF"/>
                </a:solidFill>
                <a:latin typeface="Source Sans Pro"/>
              </a:rPr>
              <a:t> times</a:t>
            </a:r>
          </a:p>
          <a:p>
            <a:pPr>
              <a:lnSpc>
                <a:spcPts val="3127"/>
              </a:lnSpc>
            </a:pPr>
            <a:endParaRPr lang="en-US" sz="2233">
              <a:solidFill>
                <a:srgbClr val="FFFFFF"/>
              </a:solidFill>
              <a:latin typeface="Source Sans Pro"/>
            </a:endParaRPr>
          </a:p>
          <a:p>
            <a:pPr>
              <a:lnSpc>
                <a:spcPts val="3127"/>
              </a:lnSpc>
            </a:pPr>
            <a:endParaRPr lang="en-US" sz="2233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066631" y="6001365"/>
            <a:ext cx="3666544" cy="3115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320" lvl="1" indent="-241160">
              <a:lnSpc>
                <a:spcPts val="3127"/>
              </a:lnSpc>
              <a:buFont typeface="Arial"/>
              <a:buChar char="•"/>
            </a:pPr>
            <a:r>
              <a:rPr lang="en-US" sz="2233">
                <a:solidFill>
                  <a:srgbClr val="FFFFFF"/>
                </a:solidFill>
                <a:latin typeface="Source Sans Pro"/>
              </a:rPr>
              <a:t>In the last 90 days:</a:t>
            </a:r>
          </a:p>
          <a:p>
            <a:pPr marL="964639" lvl="2" indent="-321546">
              <a:lnSpc>
                <a:spcPts val="3127"/>
              </a:lnSpc>
              <a:buFont typeface="Arial"/>
              <a:buChar char="⚬"/>
            </a:pPr>
            <a:r>
              <a:rPr lang="en-US" sz="2233">
                <a:solidFill>
                  <a:srgbClr val="FFFFFF"/>
                </a:solidFill>
                <a:latin typeface="Source Sans Pro"/>
              </a:rPr>
              <a:t>Over </a:t>
            </a:r>
            <a:r>
              <a:rPr lang="en-US" sz="2233">
                <a:solidFill>
                  <a:srgbClr val="FFFFFF"/>
                </a:solidFill>
                <a:latin typeface="Source Sans Pro Bold"/>
              </a:rPr>
              <a:t>46,000</a:t>
            </a:r>
            <a:r>
              <a:rPr lang="en-US" sz="2233">
                <a:solidFill>
                  <a:srgbClr val="FFFFFF"/>
                </a:solidFill>
                <a:latin typeface="Source Sans Pro"/>
              </a:rPr>
              <a:t> accounts reached</a:t>
            </a:r>
          </a:p>
          <a:p>
            <a:pPr marL="964639" lvl="2" indent="-321546">
              <a:lnSpc>
                <a:spcPts val="3127"/>
              </a:lnSpc>
              <a:buFont typeface="Arial"/>
              <a:buChar char="⚬"/>
            </a:pPr>
            <a:r>
              <a:rPr lang="en-US" sz="2233">
                <a:solidFill>
                  <a:srgbClr val="FFFFFF"/>
                </a:solidFill>
                <a:latin typeface="Source Sans Pro"/>
              </a:rPr>
              <a:t>Our posts were viewed over </a:t>
            </a:r>
            <a:r>
              <a:rPr lang="en-US" sz="2233">
                <a:solidFill>
                  <a:srgbClr val="FFFFFF"/>
                </a:solidFill>
                <a:latin typeface="Source Sans Pro Bold"/>
              </a:rPr>
              <a:t>390,000</a:t>
            </a:r>
            <a:r>
              <a:rPr lang="en-US" sz="2233">
                <a:solidFill>
                  <a:srgbClr val="FFFFFF"/>
                </a:solidFill>
                <a:latin typeface="Source Sans Pro"/>
              </a:rPr>
              <a:t> times</a:t>
            </a:r>
          </a:p>
          <a:p>
            <a:pPr>
              <a:lnSpc>
                <a:spcPts val="3127"/>
              </a:lnSpc>
            </a:pPr>
            <a:endParaRPr lang="en-US" sz="2233">
              <a:solidFill>
                <a:srgbClr val="FFFFFF"/>
              </a:solidFill>
              <a:latin typeface="Source Sans Pro"/>
            </a:endParaRPr>
          </a:p>
          <a:p>
            <a:pPr>
              <a:lnSpc>
                <a:spcPts val="3127"/>
              </a:lnSpc>
            </a:pPr>
            <a:endParaRPr lang="en-US" sz="2233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926795" y="2697429"/>
            <a:ext cx="4543665" cy="37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30"/>
              </a:lnSpc>
              <a:spcBef>
                <a:spcPct val="0"/>
              </a:spcBef>
            </a:pPr>
            <a:r>
              <a:rPr lang="en-US" sz="2164">
                <a:solidFill>
                  <a:srgbClr val="FFFFFF"/>
                </a:solidFill>
                <a:latin typeface="League Spartan Bold"/>
              </a:rPr>
              <a:t>November 2023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66631" y="5530652"/>
            <a:ext cx="4543665" cy="37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30"/>
              </a:lnSpc>
              <a:spcBef>
                <a:spcPct val="0"/>
              </a:spcBef>
            </a:pPr>
            <a:r>
              <a:rPr lang="en-US" sz="2164">
                <a:solidFill>
                  <a:srgbClr val="FFFFFF"/>
                </a:solidFill>
                <a:latin typeface="League Spartan Bold"/>
              </a:rPr>
              <a:t>April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0" y="0"/>
                </a:moveTo>
                <a:lnTo>
                  <a:pt x="8947110" y="0"/>
                </a:lnTo>
                <a:lnTo>
                  <a:pt x="8947110" y="4631700"/>
                </a:lnTo>
                <a:lnTo>
                  <a:pt x="0" y="463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flipH="1" flipV="1">
            <a:off x="9340890" y="565530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8947110" y="4631700"/>
                </a:moveTo>
                <a:lnTo>
                  <a:pt x="0" y="4631700"/>
                </a:lnTo>
                <a:lnTo>
                  <a:pt x="0" y="0"/>
                </a:lnTo>
                <a:lnTo>
                  <a:pt x="8947110" y="0"/>
                </a:lnTo>
                <a:lnTo>
                  <a:pt x="8947110" y="46317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rot="-5400000" flipV="1">
            <a:off x="4008878" y="-872715"/>
            <a:ext cx="9072511" cy="12550148"/>
          </a:xfrm>
          <a:custGeom>
            <a:avLst/>
            <a:gdLst/>
            <a:ahLst/>
            <a:cxnLst/>
            <a:rect l="l" t="t" r="r" b="b"/>
            <a:pathLst>
              <a:path w="9072511" h="12550148">
                <a:moveTo>
                  <a:pt x="0" y="12550149"/>
                </a:moveTo>
                <a:lnTo>
                  <a:pt x="9072511" y="12550149"/>
                </a:lnTo>
                <a:lnTo>
                  <a:pt x="9072511" y="0"/>
                </a:lnTo>
                <a:lnTo>
                  <a:pt x="0" y="0"/>
                </a:lnTo>
                <a:lnTo>
                  <a:pt x="0" y="12550149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t="-729" b="-729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3340555" y="1342176"/>
            <a:ext cx="10529626" cy="8113849"/>
            <a:chOff x="0" y="0"/>
            <a:chExt cx="2839224" cy="21326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9224" cy="2132674"/>
            </a:xfrm>
            <a:custGeom>
              <a:avLst/>
              <a:gdLst/>
              <a:ahLst/>
              <a:cxnLst/>
              <a:rect l="l" t="t" r="r" b="b"/>
              <a:pathLst>
                <a:path w="2839224" h="2132674">
                  <a:moveTo>
                    <a:pt x="10963" y="0"/>
                  </a:moveTo>
                  <a:lnTo>
                    <a:pt x="2828261" y="0"/>
                  </a:lnTo>
                  <a:cubicBezTo>
                    <a:pt x="2834316" y="0"/>
                    <a:pt x="2839224" y="4908"/>
                    <a:pt x="2839224" y="10963"/>
                  </a:cubicBezTo>
                  <a:lnTo>
                    <a:pt x="2839224" y="2121711"/>
                  </a:lnTo>
                  <a:cubicBezTo>
                    <a:pt x="2839224" y="2124618"/>
                    <a:pt x="2838069" y="2127407"/>
                    <a:pt x="2836013" y="2129463"/>
                  </a:cubicBezTo>
                  <a:cubicBezTo>
                    <a:pt x="2833957" y="2131519"/>
                    <a:pt x="2831168" y="2132674"/>
                    <a:pt x="2828261" y="2132674"/>
                  </a:cubicBezTo>
                  <a:lnTo>
                    <a:pt x="10963" y="2132674"/>
                  </a:lnTo>
                  <a:cubicBezTo>
                    <a:pt x="8056" y="2132674"/>
                    <a:pt x="5267" y="2131519"/>
                    <a:pt x="3211" y="2129463"/>
                  </a:cubicBezTo>
                  <a:cubicBezTo>
                    <a:pt x="1155" y="2127407"/>
                    <a:pt x="0" y="2124618"/>
                    <a:pt x="0" y="2121711"/>
                  </a:cubicBezTo>
                  <a:lnTo>
                    <a:pt x="0" y="10963"/>
                  </a:lnTo>
                  <a:cubicBezTo>
                    <a:pt x="0" y="8056"/>
                    <a:pt x="1155" y="5267"/>
                    <a:pt x="3211" y="3211"/>
                  </a:cubicBezTo>
                  <a:cubicBezTo>
                    <a:pt x="5267" y="1155"/>
                    <a:pt x="8056" y="0"/>
                    <a:pt x="1096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39224" cy="2142199"/>
            </a:xfrm>
            <a:prstGeom prst="rect">
              <a:avLst/>
            </a:prstGeom>
          </p:spPr>
          <p:txBody>
            <a:bodyPr lIns="101882" tIns="101882" rIns="101882" bIns="101882" rtlCol="0" anchor="ctr"/>
            <a:lstStyle/>
            <a:p>
              <a:pPr algn="ctr">
                <a:lnSpc>
                  <a:spcPts val="10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340555" y="4199634"/>
            <a:ext cx="10592543" cy="3256766"/>
          </a:xfrm>
          <a:custGeom>
            <a:avLst/>
            <a:gdLst/>
            <a:ahLst/>
            <a:cxnLst/>
            <a:rect l="l" t="t" r="r" b="b"/>
            <a:pathLst>
              <a:path w="10592543" h="3256766">
                <a:moveTo>
                  <a:pt x="0" y="0"/>
                </a:moveTo>
                <a:lnTo>
                  <a:pt x="10592543" y="0"/>
                </a:lnTo>
                <a:lnTo>
                  <a:pt x="10592543" y="3256766"/>
                </a:lnTo>
                <a:lnTo>
                  <a:pt x="0" y="3256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4440" r="-57875" b="-15809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3340555" y="5467261"/>
            <a:ext cx="10592543" cy="4242624"/>
            <a:chOff x="0" y="0"/>
            <a:chExt cx="8004724" cy="3206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04724" cy="3206126"/>
            </a:xfrm>
            <a:custGeom>
              <a:avLst/>
              <a:gdLst/>
              <a:ahLst/>
              <a:cxnLst/>
              <a:rect l="l" t="t" r="r" b="b"/>
              <a:pathLst>
                <a:path w="8004724" h="3206126">
                  <a:moveTo>
                    <a:pt x="4385" y="0"/>
                  </a:moveTo>
                  <a:lnTo>
                    <a:pt x="8000339" y="0"/>
                  </a:lnTo>
                  <a:cubicBezTo>
                    <a:pt x="8001502" y="0"/>
                    <a:pt x="8002617" y="462"/>
                    <a:pt x="8003439" y="1284"/>
                  </a:cubicBezTo>
                  <a:cubicBezTo>
                    <a:pt x="8004262" y="2107"/>
                    <a:pt x="8004724" y="3222"/>
                    <a:pt x="8004724" y="4385"/>
                  </a:cubicBezTo>
                  <a:lnTo>
                    <a:pt x="8004724" y="3201741"/>
                  </a:lnTo>
                  <a:cubicBezTo>
                    <a:pt x="8004724" y="3202904"/>
                    <a:pt x="8004262" y="3204020"/>
                    <a:pt x="8003439" y="3204842"/>
                  </a:cubicBezTo>
                  <a:cubicBezTo>
                    <a:pt x="8002617" y="3205664"/>
                    <a:pt x="8001502" y="3206126"/>
                    <a:pt x="8000339" y="3206126"/>
                  </a:cubicBezTo>
                  <a:lnTo>
                    <a:pt x="4385" y="3206126"/>
                  </a:lnTo>
                  <a:cubicBezTo>
                    <a:pt x="3222" y="3206126"/>
                    <a:pt x="2107" y="3205664"/>
                    <a:pt x="1284" y="3204842"/>
                  </a:cubicBezTo>
                  <a:cubicBezTo>
                    <a:pt x="462" y="3204020"/>
                    <a:pt x="0" y="3202904"/>
                    <a:pt x="0" y="3201741"/>
                  </a:cubicBezTo>
                  <a:lnTo>
                    <a:pt x="0" y="4385"/>
                  </a:lnTo>
                  <a:cubicBezTo>
                    <a:pt x="0" y="3222"/>
                    <a:pt x="462" y="2107"/>
                    <a:pt x="1284" y="1284"/>
                  </a:cubicBezTo>
                  <a:cubicBezTo>
                    <a:pt x="2107" y="462"/>
                    <a:pt x="3222" y="0"/>
                    <a:pt x="438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48CCB">
                    <a:alpha val="100000"/>
                  </a:srgbClr>
                </a:gs>
                <a:gs pos="100000">
                  <a:srgbClr val="064E8C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8004724" cy="3215651"/>
            </a:xfrm>
            <a:prstGeom prst="rect">
              <a:avLst/>
            </a:prstGeom>
          </p:spPr>
          <p:txBody>
            <a:bodyPr lIns="24091" tIns="24091" rIns="24091" bIns="24091" rtlCol="0" anchor="ctr"/>
            <a:lstStyle/>
            <a:p>
              <a:pPr algn="ctr">
                <a:lnSpc>
                  <a:spcPts val="34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482449" y="348385"/>
            <a:ext cx="2236371" cy="2233575"/>
          </a:xfrm>
          <a:custGeom>
            <a:avLst/>
            <a:gdLst/>
            <a:ahLst/>
            <a:cxnLst/>
            <a:rect l="l" t="t" r="r" b="b"/>
            <a:pathLst>
              <a:path w="2236371" h="2233575">
                <a:moveTo>
                  <a:pt x="0" y="0"/>
                </a:moveTo>
                <a:lnTo>
                  <a:pt x="2236371" y="0"/>
                </a:lnTo>
                <a:lnTo>
                  <a:pt x="2236371" y="2233575"/>
                </a:lnTo>
                <a:lnTo>
                  <a:pt x="0" y="2233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6658098" y="434877"/>
            <a:ext cx="1885072" cy="1885072"/>
            <a:chOff x="0" y="0"/>
            <a:chExt cx="12700000" cy="12700000"/>
          </a:xfrm>
        </p:grpSpPr>
        <p:sp>
          <p:nvSpPr>
            <p:cNvPr id="14" name="Freeform 14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7"/>
              <a:stretch>
                <a:fillRect t="-21825" b="-2182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Freeform 15"/>
          <p:cNvSpPr/>
          <p:nvPr/>
        </p:nvSpPr>
        <p:spPr>
          <a:xfrm>
            <a:off x="4085347" y="385444"/>
            <a:ext cx="2311388" cy="2308499"/>
          </a:xfrm>
          <a:custGeom>
            <a:avLst/>
            <a:gdLst/>
            <a:ahLst/>
            <a:cxnLst/>
            <a:rect l="l" t="t" r="r" b="b"/>
            <a:pathLst>
              <a:path w="2311388" h="2308499">
                <a:moveTo>
                  <a:pt x="0" y="0"/>
                </a:moveTo>
                <a:lnTo>
                  <a:pt x="2311388" y="0"/>
                </a:lnTo>
                <a:lnTo>
                  <a:pt x="2311388" y="2308498"/>
                </a:lnTo>
                <a:lnTo>
                  <a:pt x="0" y="2308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6" name="Group 16"/>
          <p:cNvGrpSpPr/>
          <p:nvPr/>
        </p:nvGrpSpPr>
        <p:grpSpPr>
          <a:xfrm>
            <a:off x="4342360" y="497190"/>
            <a:ext cx="1849613" cy="2032822"/>
            <a:chOff x="487680" y="-128270"/>
            <a:chExt cx="11526520" cy="12668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526520" cy="12668250"/>
            </a:xfrm>
            <a:custGeom>
              <a:avLst/>
              <a:gdLst/>
              <a:ahLst/>
              <a:cxnLst/>
              <a:rect l="l" t="t" r="r" b="b"/>
              <a:pathLst>
                <a:path w="11526520" h="12668250">
                  <a:moveTo>
                    <a:pt x="8704580" y="1238250"/>
                  </a:moveTo>
                  <a:cubicBezTo>
                    <a:pt x="7128510" y="156210"/>
                    <a:pt x="5292090" y="0"/>
                    <a:pt x="3665220" y="645160"/>
                  </a:cubicBezTo>
                  <a:cubicBezTo>
                    <a:pt x="2532380" y="1084580"/>
                    <a:pt x="1497330" y="2092960"/>
                    <a:pt x="867410" y="3538220"/>
                  </a:cubicBezTo>
                  <a:cubicBezTo>
                    <a:pt x="91440" y="5316220"/>
                    <a:pt x="0" y="7744460"/>
                    <a:pt x="750570" y="9545320"/>
                  </a:cubicBezTo>
                  <a:cubicBezTo>
                    <a:pt x="1283970" y="10824210"/>
                    <a:pt x="2186940" y="11713210"/>
                    <a:pt x="3159760" y="12166600"/>
                  </a:cubicBezTo>
                  <a:cubicBezTo>
                    <a:pt x="4132580" y="12619990"/>
                    <a:pt x="5175250" y="12668250"/>
                    <a:pt x="6191250" y="12534900"/>
                  </a:cubicBezTo>
                  <a:cubicBezTo>
                    <a:pt x="7296150" y="12390120"/>
                    <a:pt x="8411210" y="12021820"/>
                    <a:pt x="9358630" y="11172190"/>
                  </a:cubicBezTo>
                  <a:cubicBezTo>
                    <a:pt x="10306050" y="10322560"/>
                    <a:pt x="11070590" y="8936990"/>
                    <a:pt x="11247120" y="7327900"/>
                  </a:cubicBezTo>
                  <a:cubicBezTo>
                    <a:pt x="11526520" y="4803140"/>
                    <a:pt x="10281920" y="2320290"/>
                    <a:pt x="8704580" y="1238250"/>
                  </a:cubicBezTo>
                  <a:close/>
                </a:path>
              </a:pathLst>
            </a:custGeom>
            <a:blipFill>
              <a:blip r:embed="rId8"/>
              <a:stretch>
                <a:fillRect t="-9728" b="-97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Freeform 18"/>
          <p:cNvSpPr/>
          <p:nvPr/>
        </p:nvSpPr>
        <p:spPr>
          <a:xfrm rot="-2216309" flipH="1">
            <a:off x="1866651" y="4177950"/>
            <a:ext cx="3496639" cy="3956593"/>
          </a:xfrm>
          <a:custGeom>
            <a:avLst/>
            <a:gdLst/>
            <a:ahLst/>
            <a:cxnLst/>
            <a:rect l="l" t="t" r="r" b="b"/>
            <a:pathLst>
              <a:path w="3496639" h="3956593">
                <a:moveTo>
                  <a:pt x="3496639" y="0"/>
                </a:moveTo>
                <a:lnTo>
                  <a:pt x="0" y="0"/>
                </a:lnTo>
                <a:lnTo>
                  <a:pt x="0" y="3956593"/>
                </a:lnTo>
                <a:lnTo>
                  <a:pt x="3496639" y="3956593"/>
                </a:lnTo>
                <a:lnTo>
                  <a:pt x="3496639" y="0"/>
                </a:lnTo>
                <a:close/>
              </a:path>
            </a:pathLst>
          </a:custGeom>
          <a:blipFill>
            <a:blip r:embed="rId9">
              <a:alphaModFix amt="48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9" name="Group 19"/>
          <p:cNvGrpSpPr/>
          <p:nvPr/>
        </p:nvGrpSpPr>
        <p:grpSpPr>
          <a:xfrm rot="-83863">
            <a:off x="2419706" y="4264930"/>
            <a:ext cx="2390530" cy="3432443"/>
            <a:chOff x="0" y="0"/>
            <a:chExt cx="4137660" cy="5941060"/>
          </a:xfrm>
        </p:grpSpPr>
        <p:sp>
          <p:nvSpPr>
            <p:cNvPr id="20" name="Freeform 20"/>
            <p:cNvSpPr/>
            <p:nvPr/>
          </p:nvSpPr>
          <p:spPr>
            <a:xfrm>
              <a:off x="-350520" y="-288290"/>
              <a:ext cx="4956810" cy="6334760"/>
            </a:xfrm>
            <a:custGeom>
              <a:avLst/>
              <a:gdLst/>
              <a:ahLst/>
              <a:cxnLst/>
              <a:rect l="l" t="t" r="r" b="b"/>
              <a:pathLst>
                <a:path w="4956810" h="6334760">
                  <a:moveTo>
                    <a:pt x="762000" y="824230"/>
                  </a:moveTo>
                  <a:cubicBezTo>
                    <a:pt x="1517650" y="146050"/>
                    <a:pt x="2913380" y="0"/>
                    <a:pt x="3416300" y="1047750"/>
                  </a:cubicBezTo>
                  <a:cubicBezTo>
                    <a:pt x="3614420" y="1484630"/>
                    <a:pt x="3507740" y="1979930"/>
                    <a:pt x="3566160" y="2440940"/>
                  </a:cubicBezTo>
                  <a:cubicBezTo>
                    <a:pt x="3647440" y="3079750"/>
                    <a:pt x="4140200" y="3562350"/>
                    <a:pt x="4362450" y="4147820"/>
                  </a:cubicBezTo>
                  <a:cubicBezTo>
                    <a:pt x="4956810" y="5591810"/>
                    <a:pt x="3315970" y="6334760"/>
                    <a:pt x="2122170" y="6216650"/>
                  </a:cubicBezTo>
                  <a:cubicBezTo>
                    <a:pt x="1496060" y="6215380"/>
                    <a:pt x="762000" y="6047740"/>
                    <a:pt x="467360" y="5431790"/>
                  </a:cubicBezTo>
                  <a:cubicBezTo>
                    <a:pt x="166370" y="4765040"/>
                    <a:pt x="539750" y="4028440"/>
                    <a:pt x="553720" y="3336290"/>
                  </a:cubicBezTo>
                  <a:cubicBezTo>
                    <a:pt x="571500" y="2500630"/>
                    <a:pt x="0" y="1489710"/>
                    <a:pt x="762000" y="824230"/>
                  </a:cubicBezTo>
                  <a:close/>
                </a:path>
              </a:pathLst>
            </a:custGeom>
            <a:blipFill>
              <a:blip r:embed="rId11"/>
              <a:stretch>
                <a:fillRect l="-28010" t="-34508" r="-19040" b="-2062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351605" y="5021480"/>
            <a:ext cx="1372799" cy="1414286"/>
          </a:xfrm>
          <a:custGeom>
            <a:avLst/>
            <a:gdLst/>
            <a:ahLst/>
            <a:cxnLst/>
            <a:rect l="l" t="t" r="r" b="b"/>
            <a:pathLst>
              <a:path w="1372799" h="1414286">
                <a:moveTo>
                  <a:pt x="0" y="0"/>
                </a:moveTo>
                <a:lnTo>
                  <a:pt x="1372800" y="0"/>
                </a:lnTo>
                <a:lnTo>
                  <a:pt x="1372800" y="1414285"/>
                </a:lnTo>
                <a:lnTo>
                  <a:pt x="0" y="14142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258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 rot="7243826" flipH="1">
            <a:off x="10173005" y="6052910"/>
            <a:ext cx="1276396" cy="360582"/>
          </a:xfrm>
          <a:custGeom>
            <a:avLst/>
            <a:gdLst/>
            <a:ahLst/>
            <a:cxnLst/>
            <a:rect l="l" t="t" r="r" b="b"/>
            <a:pathLst>
              <a:path w="1276396" h="360582">
                <a:moveTo>
                  <a:pt x="1276396" y="0"/>
                </a:moveTo>
                <a:lnTo>
                  <a:pt x="0" y="0"/>
                </a:lnTo>
                <a:lnTo>
                  <a:pt x="0" y="360582"/>
                </a:lnTo>
                <a:lnTo>
                  <a:pt x="1276396" y="360582"/>
                </a:lnTo>
                <a:lnTo>
                  <a:pt x="127639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4770871" y="2765957"/>
            <a:ext cx="7895897" cy="133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8"/>
              </a:lnSpc>
            </a:pPr>
            <a:r>
              <a:rPr lang="en-US" sz="3600" b="1" spc="-180" dirty="0">
                <a:solidFill>
                  <a:srgbClr val="004E8F"/>
                </a:solidFill>
                <a:latin typeface="League Spartan"/>
              </a:rPr>
              <a:t>Lenas Points of View:</a:t>
            </a:r>
          </a:p>
          <a:p>
            <a:pPr algn="ctr">
              <a:lnSpc>
                <a:spcPts val="3438"/>
              </a:lnSpc>
            </a:pPr>
            <a:endParaRPr lang="en-US" sz="3600" b="1" spc="-180" dirty="0">
              <a:solidFill>
                <a:srgbClr val="004E8F"/>
              </a:solidFill>
              <a:latin typeface="League Spartan"/>
            </a:endParaRPr>
          </a:p>
          <a:p>
            <a:pPr algn="ctr">
              <a:lnSpc>
                <a:spcPts val="3438"/>
              </a:lnSpc>
            </a:pPr>
            <a:r>
              <a:rPr lang="en-US" sz="3600" b="1" spc="-180" dirty="0">
                <a:solidFill>
                  <a:srgbClr val="004E8F"/>
                </a:solidFill>
                <a:latin typeface="League Spartan"/>
              </a:rPr>
              <a:t> A fundraising tour across Europe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22619" y="5007545"/>
            <a:ext cx="5278181" cy="75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8"/>
              </a:lnSpc>
            </a:pPr>
            <a:r>
              <a:rPr lang="en-US" sz="2397">
                <a:solidFill>
                  <a:srgbClr val="FFFFFF"/>
                </a:solidFill>
                <a:latin typeface="Source Sans Pro Bold"/>
              </a:rPr>
              <a:t>Lena died </a:t>
            </a:r>
            <a:r>
              <a:rPr lang="en-US" sz="2397">
                <a:solidFill>
                  <a:srgbClr val="FFFFFF"/>
                </a:solidFill>
                <a:latin typeface="Source Sans Pro"/>
              </a:rPr>
              <a:t>at the age of </a:t>
            </a:r>
            <a:r>
              <a:rPr lang="en-US" sz="2397">
                <a:solidFill>
                  <a:srgbClr val="FFFFFF"/>
                </a:solidFill>
                <a:latin typeface="Source Sans Pro Bold"/>
              </a:rPr>
              <a:t>22</a:t>
            </a:r>
            <a:r>
              <a:rPr lang="en-US" sz="2397">
                <a:solidFill>
                  <a:srgbClr val="FFFFFF"/>
                </a:solidFill>
                <a:latin typeface="Source Sans Pro"/>
              </a:rPr>
              <a:t> from the</a:t>
            </a:r>
            <a:r>
              <a:rPr lang="en-US" sz="2397">
                <a:solidFill>
                  <a:srgbClr val="FFFFFF"/>
                </a:solidFill>
                <a:latin typeface="Source Sans Pro Bold"/>
              </a:rPr>
              <a:t> </a:t>
            </a:r>
            <a:r>
              <a:rPr lang="en-US" sz="2397">
                <a:solidFill>
                  <a:srgbClr val="FFFFFF"/>
                </a:solidFill>
                <a:latin typeface="Source Sans Pro"/>
              </a:rPr>
              <a:t>rare cancer</a:t>
            </a:r>
            <a:r>
              <a:rPr lang="en-US" sz="2397">
                <a:solidFill>
                  <a:srgbClr val="FFFFFF"/>
                </a:solidFill>
                <a:latin typeface="Source Sans Pro Bold"/>
              </a:rPr>
              <a:t> sarcoma.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22619" y="5922469"/>
            <a:ext cx="5156032" cy="72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7"/>
              </a:lnSpc>
            </a:pPr>
            <a:r>
              <a:rPr lang="en-US" sz="2341">
                <a:solidFill>
                  <a:srgbClr val="FFFFFF"/>
                </a:solidFill>
                <a:latin typeface="Source Sans Pro"/>
              </a:rPr>
              <a:t>Her parents found a</a:t>
            </a:r>
            <a:r>
              <a:rPr lang="en-US" sz="2341">
                <a:solidFill>
                  <a:srgbClr val="FFFFFF"/>
                </a:solidFill>
                <a:latin typeface="Source Sans Pro Bold"/>
              </a:rPr>
              <a:t> list of places</a:t>
            </a:r>
            <a:r>
              <a:rPr lang="en-US" sz="2341">
                <a:solidFill>
                  <a:srgbClr val="FFFFFF"/>
                </a:solidFill>
                <a:latin typeface="Source Sans Pro"/>
              </a:rPr>
              <a:t> she would have liked to visit.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68417" y="6956745"/>
            <a:ext cx="5232383" cy="756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2376">
                <a:solidFill>
                  <a:srgbClr val="FFFFFF"/>
                </a:solidFill>
                <a:latin typeface="Source Sans Pro"/>
              </a:rPr>
              <a:t>Her </a:t>
            </a:r>
            <a:r>
              <a:rPr lang="en-US" sz="2376">
                <a:solidFill>
                  <a:srgbClr val="FFFFFF"/>
                </a:solidFill>
                <a:latin typeface="Source Sans Pro Bold"/>
              </a:rPr>
              <a:t>father Heiko </a:t>
            </a:r>
            <a:r>
              <a:rPr lang="en-US" sz="2376">
                <a:solidFill>
                  <a:srgbClr val="FFFFFF"/>
                </a:solidFill>
                <a:latin typeface="Source Sans Pro"/>
              </a:rPr>
              <a:t>will now visit these places himself.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25983" y="8003645"/>
            <a:ext cx="9238300" cy="1102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1"/>
              </a:lnSpc>
            </a:pPr>
            <a:r>
              <a:rPr lang="en-US" sz="3400" b="1" dirty="0">
                <a:solidFill>
                  <a:srgbClr val="FDD943"/>
                </a:solidFill>
                <a:latin typeface="Source Sans Pro Bold"/>
              </a:rPr>
              <a:t>On the bicycle. Alone. Across Europe. </a:t>
            </a:r>
            <a:endParaRPr lang="en-US" sz="3400" b="1" dirty="0">
              <a:solidFill>
                <a:srgbClr val="FDD943"/>
              </a:solidFill>
              <a:latin typeface="Source Sans Pro Bold"/>
              <a:ea typeface="Source Sans Pro Bold"/>
            </a:endParaRPr>
          </a:p>
          <a:p>
            <a:pPr algn="ctr">
              <a:lnSpc>
                <a:spcPts val="4391"/>
              </a:lnSpc>
            </a:pPr>
            <a:r>
              <a:rPr lang="en-US" sz="3400" b="1" dirty="0">
                <a:solidFill>
                  <a:srgbClr val="FDD943"/>
                </a:solidFill>
                <a:latin typeface="Source Sans Pro Bold"/>
              </a:rPr>
              <a:t>For Lena.</a:t>
            </a:r>
            <a:r>
              <a:rPr lang="en-US" sz="3400" dirty="0">
                <a:solidFill>
                  <a:srgbClr val="FDD943"/>
                </a:solidFill>
                <a:latin typeface="Source Sans Pro Bold"/>
              </a:rPr>
              <a:t> </a:t>
            </a:r>
            <a:endParaRPr lang="en-US" sz="3400" dirty="0">
              <a:solidFill>
                <a:srgbClr val="FDD943"/>
              </a:solidFill>
              <a:latin typeface="Source Sans Pro Bold"/>
              <a:ea typeface="Source Sans Pr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480562" y="7069164"/>
            <a:ext cx="3114887" cy="75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"/>
              </a:lnSpc>
            </a:pPr>
            <a:r>
              <a:rPr lang="en-US" sz="1600" dirty="0">
                <a:solidFill>
                  <a:srgbClr val="FFFFFF"/>
                </a:solidFill>
                <a:latin typeface="Open Sans Bold"/>
              </a:rPr>
              <a:t>With his tour, Heiko is collecting donations for the German Sarcoma Foundation.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8635" y="6523810"/>
            <a:ext cx="1898739" cy="20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4"/>
              </a:lnSpc>
            </a:pPr>
            <a:r>
              <a:rPr lang="en-US" sz="1458">
                <a:solidFill>
                  <a:srgbClr val="FFFFFF"/>
                </a:solidFill>
                <a:latin typeface="Open Sans Bold"/>
              </a:rPr>
              <a:t>DONATE NOW!</a:t>
            </a:r>
          </a:p>
        </p:txBody>
      </p:sp>
      <p:sp>
        <p:nvSpPr>
          <p:cNvPr id="30" name="Freeform 30"/>
          <p:cNvSpPr/>
          <p:nvPr/>
        </p:nvSpPr>
        <p:spPr>
          <a:xfrm>
            <a:off x="3698159" y="9228699"/>
            <a:ext cx="237238" cy="237238"/>
          </a:xfrm>
          <a:custGeom>
            <a:avLst/>
            <a:gdLst/>
            <a:ahLst/>
            <a:cxnLst/>
            <a:rect l="l" t="t" r="r" b="b"/>
            <a:pathLst>
              <a:path w="237238" h="237238">
                <a:moveTo>
                  <a:pt x="0" y="0"/>
                </a:moveTo>
                <a:lnTo>
                  <a:pt x="237238" y="0"/>
                </a:lnTo>
                <a:lnTo>
                  <a:pt x="237238" y="237238"/>
                </a:lnTo>
                <a:lnTo>
                  <a:pt x="0" y="2372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7915390" y="9271576"/>
            <a:ext cx="218136" cy="218136"/>
          </a:xfrm>
          <a:custGeom>
            <a:avLst/>
            <a:gdLst/>
            <a:ahLst/>
            <a:cxnLst/>
            <a:rect l="l" t="t" r="r" b="b"/>
            <a:pathLst>
              <a:path w="218136" h="218136">
                <a:moveTo>
                  <a:pt x="0" y="0"/>
                </a:moveTo>
                <a:lnTo>
                  <a:pt x="218136" y="0"/>
                </a:lnTo>
                <a:lnTo>
                  <a:pt x="218136" y="218136"/>
                </a:lnTo>
                <a:lnTo>
                  <a:pt x="0" y="2181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4102223" y="9200124"/>
            <a:ext cx="2034228" cy="22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5"/>
              </a:lnSpc>
            </a:pPr>
            <a:r>
              <a:rPr lang="en-US" sz="1318">
                <a:solidFill>
                  <a:srgbClr val="FFFFFF"/>
                </a:solidFill>
                <a:latin typeface="Sanchez"/>
              </a:rPr>
              <a:t>www.sarkome.de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533799" y="9293595"/>
            <a:ext cx="303889" cy="30388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4013" tIns="24013" rIns="24013" bIns="24013" rtlCol="0" anchor="ctr"/>
            <a:lstStyle/>
            <a:p>
              <a:pPr algn="ctr">
                <a:lnSpc>
                  <a:spcPts val="58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1564713" y="9326141"/>
            <a:ext cx="242062" cy="238796"/>
          </a:xfrm>
          <a:custGeom>
            <a:avLst/>
            <a:gdLst/>
            <a:ahLst/>
            <a:cxnLst/>
            <a:rect l="l" t="t" r="r" b="b"/>
            <a:pathLst>
              <a:path w="242062" h="238796">
                <a:moveTo>
                  <a:pt x="0" y="0"/>
                </a:moveTo>
                <a:lnTo>
                  <a:pt x="242062" y="0"/>
                </a:lnTo>
                <a:lnTo>
                  <a:pt x="242062" y="238796"/>
                </a:lnTo>
                <a:lnTo>
                  <a:pt x="0" y="2387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>
            <a:off x="11973597" y="9288794"/>
            <a:ext cx="2094236" cy="22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5"/>
              </a:lnSpc>
            </a:pPr>
            <a:r>
              <a:rPr lang="en-US" sz="1318">
                <a:solidFill>
                  <a:srgbClr val="FFFFFF"/>
                </a:solidFill>
                <a:latin typeface="Sanchez Extra-Light"/>
              </a:rPr>
              <a:t>paypal.me/lenatour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221828" y="9243933"/>
            <a:ext cx="2034228" cy="22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5"/>
              </a:lnSpc>
            </a:pPr>
            <a:r>
              <a:rPr lang="en-US" sz="1318">
                <a:solidFill>
                  <a:srgbClr val="FFFFFF"/>
                </a:solidFill>
                <a:latin typeface="Sanchez"/>
              </a:rPr>
              <a:t>sarkome.de</a:t>
            </a:r>
          </a:p>
        </p:txBody>
      </p:sp>
      <p:sp>
        <p:nvSpPr>
          <p:cNvPr id="39" name="Freeform 39"/>
          <p:cNvSpPr/>
          <p:nvPr/>
        </p:nvSpPr>
        <p:spPr>
          <a:xfrm>
            <a:off x="2536002" y="2161444"/>
            <a:ext cx="2424160" cy="2421129"/>
          </a:xfrm>
          <a:custGeom>
            <a:avLst/>
            <a:gdLst/>
            <a:ahLst/>
            <a:cxnLst/>
            <a:rect l="l" t="t" r="r" b="b"/>
            <a:pathLst>
              <a:path w="2424160" h="2421129">
                <a:moveTo>
                  <a:pt x="0" y="0"/>
                </a:moveTo>
                <a:lnTo>
                  <a:pt x="2424160" y="0"/>
                </a:lnTo>
                <a:lnTo>
                  <a:pt x="2424160" y="2421130"/>
                </a:lnTo>
                <a:lnTo>
                  <a:pt x="0" y="242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0" name="Group 40"/>
          <p:cNvGrpSpPr/>
          <p:nvPr/>
        </p:nvGrpSpPr>
        <p:grpSpPr>
          <a:xfrm>
            <a:off x="2809591" y="2161444"/>
            <a:ext cx="1939855" cy="2132003"/>
            <a:chOff x="487680" y="-128270"/>
            <a:chExt cx="11526520" cy="1266825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526520" cy="12668250"/>
            </a:xfrm>
            <a:custGeom>
              <a:avLst/>
              <a:gdLst/>
              <a:ahLst/>
              <a:cxnLst/>
              <a:rect l="l" t="t" r="r" b="b"/>
              <a:pathLst>
                <a:path w="11526520" h="12668250">
                  <a:moveTo>
                    <a:pt x="8704580" y="1238250"/>
                  </a:moveTo>
                  <a:cubicBezTo>
                    <a:pt x="7128510" y="156210"/>
                    <a:pt x="5292090" y="0"/>
                    <a:pt x="3665220" y="645160"/>
                  </a:cubicBezTo>
                  <a:cubicBezTo>
                    <a:pt x="2532380" y="1084580"/>
                    <a:pt x="1497330" y="2092960"/>
                    <a:pt x="867410" y="3538220"/>
                  </a:cubicBezTo>
                  <a:cubicBezTo>
                    <a:pt x="91440" y="5316220"/>
                    <a:pt x="0" y="7744460"/>
                    <a:pt x="750570" y="9545320"/>
                  </a:cubicBezTo>
                  <a:cubicBezTo>
                    <a:pt x="1283970" y="10824210"/>
                    <a:pt x="2186940" y="11713210"/>
                    <a:pt x="3159760" y="12166600"/>
                  </a:cubicBezTo>
                  <a:cubicBezTo>
                    <a:pt x="4132580" y="12619990"/>
                    <a:pt x="5175250" y="12668250"/>
                    <a:pt x="6191250" y="12534900"/>
                  </a:cubicBezTo>
                  <a:cubicBezTo>
                    <a:pt x="7296150" y="12390120"/>
                    <a:pt x="8411210" y="12021820"/>
                    <a:pt x="9358630" y="11172190"/>
                  </a:cubicBezTo>
                  <a:cubicBezTo>
                    <a:pt x="10306050" y="10322560"/>
                    <a:pt x="11070590" y="8936990"/>
                    <a:pt x="11247120" y="7327900"/>
                  </a:cubicBezTo>
                  <a:cubicBezTo>
                    <a:pt x="11526520" y="4803140"/>
                    <a:pt x="10281920" y="2320290"/>
                    <a:pt x="8704580" y="1238250"/>
                  </a:cubicBezTo>
                  <a:close/>
                </a:path>
              </a:pathLst>
            </a:custGeom>
            <a:blipFill>
              <a:blip r:embed="rId20"/>
              <a:stretch>
                <a:fillRect l="-24410" r="-2441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0" y="0"/>
                </a:moveTo>
                <a:lnTo>
                  <a:pt x="8947110" y="0"/>
                </a:lnTo>
                <a:lnTo>
                  <a:pt x="8947110" y="4631700"/>
                </a:lnTo>
                <a:lnTo>
                  <a:pt x="0" y="463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flipH="1" flipV="1">
            <a:off x="9340890" y="5655300"/>
            <a:ext cx="8947110" cy="4631700"/>
          </a:xfrm>
          <a:custGeom>
            <a:avLst/>
            <a:gdLst/>
            <a:ahLst/>
            <a:cxnLst/>
            <a:rect l="l" t="t" r="r" b="b"/>
            <a:pathLst>
              <a:path w="8947110" h="4631700">
                <a:moveTo>
                  <a:pt x="8947110" y="4631700"/>
                </a:moveTo>
                <a:lnTo>
                  <a:pt x="0" y="4631700"/>
                </a:lnTo>
                <a:lnTo>
                  <a:pt x="0" y="0"/>
                </a:lnTo>
                <a:lnTo>
                  <a:pt x="8947110" y="0"/>
                </a:lnTo>
                <a:lnTo>
                  <a:pt x="8947110" y="46317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2069618" y="922439"/>
            <a:ext cx="13754984" cy="8442122"/>
          </a:xfrm>
          <a:custGeom>
            <a:avLst/>
            <a:gdLst/>
            <a:ahLst/>
            <a:cxnLst/>
            <a:rect l="l" t="t" r="r" b="b"/>
            <a:pathLst>
              <a:path w="13754984" h="8442122">
                <a:moveTo>
                  <a:pt x="0" y="0"/>
                </a:moveTo>
                <a:lnTo>
                  <a:pt x="13754984" y="0"/>
                </a:lnTo>
                <a:lnTo>
                  <a:pt x="13754984" y="8442122"/>
                </a:lnTo>
                <a:lnTo>
                  <a:pt x="0" y="84421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2783291" y="2035442"/>
            <a:ext cx="11933858" cy="5953961"/>
            <a:chOff x="0" y="0"/>
            <a:chExt cx="3143074" cy="1504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43074" cy="1504600"/>
            </a:xfrm>
            <a:custGeom>
              <a:avLst/>
              <a:gdLst/>
              <a:ahLst/>
              <a:cxnLst/>
              <a:rect l="l" t="t" r="r" b="b"/>
              <a:pathLst>
                <a:path w="3143074" h="1504600">
                  <a:moveTo>
                    <a:pt x="33086" y="0"/>
                  </a:moveTo>
                  <a:lnTo>
                    <a:pt x="3109988" y="0"/>
                  </a:lnTo>
                  <a:cubicBezTo>
                    <a:pt x="3128261" y="0"/>
                    <a:pt x="3143074" y="14813"/>
                    <a:pt x="3143074" y="33086"/>
                  </a:cubicBezTo>
                  <a:lnTo>
                    <a:pt x="3143074" y="1471515"/>
                  </a:lnTo>
                  <a:cubicBezTo>
                    <a:pt x="3143074" y="1480289"/>
                    <a:pt x="3139588" y="1488705"/>
                    <a:pt x="3133383" y="1494910"/>
                  </a:cubicBezTo>
                  <a:cubicBezTo>
                    <a:pt x="3127178" y="1501114"/>
                    <a:pt x="3118763" y="1504600"/>
                    <a:pt x="3109988" y="1504600"/>
                  </a:cubicBezTo>
                  <a:lnTo>
                    <a:pt x="33086" y="1504600"/>
                  </a:lnTo>
                  <a:cubicBezTo>
                    <a:pt x="14813" y="1504600"/>
                    <a:pt x="0" y="1489787"/>
                    <a:pt x="0" y="1471515"/>
                  </a:cubicBezTo>
                  <a:lnTo>
                    <a:pt x="0" y="33086"/>
                  </a:lnTo>
                  <a:cubicBezTo>
                    <a:pt x="0" y="24311"/>
                    <a:pt x="3486" y="15895"/>
                    <a:pt x="9691" y="9691"/>
                  </a:cubicBezTo>
                  <a:cubicBezTo>
                    <a:pt x="15895" y="3486"/>
                    <a:pt x="24311" y="0"/>
                    <a:pt x="330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3143074" cy="1647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939"/>
                </a:lnSpc>
              </a:pPr>
              <a:r>
                <a:rPr lang="en-US" sz="7050" b="1" dirty="0">
                  <a:solidFill>
                    <a:srgbClr val="004E8F"/>
                  </a:solidFill>
                  <a:latin typeface="League Spartan"/>
                </a:rPr>
                <a:t>#UNTILTHERESACURE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Benutzerdefiniert</PresentationFormat>
  <Paragraphs>38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SPAGN-Award</dc:title>
  <cp:lastModifiedBy>Maria Brandt</cp:lastModifiedBy>
  <cp:revision>48</cp:revision>
  <dcterms:created xsi:type="dcterms:W3CDTF">2006-08-16T00:00:00Z</dcterms:created>
  <dcterms:modified xsi:type="dcterms:W3CDTF">2024-04-17T17:09:35Z</dcterms:modified>
  <dc:identifier>DAGCqEzMXps</dc:identifier>
</cp:coreProperties>
</file>